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9"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Caveat"/>
      <p:regular r:id="rId71"/>
      <p:bold r:id="rId72"/>
    </p:embeddedFont>
    <p:embeddedFont>
      <p:font typeface="Montserrat"/>
      <p:regular r:id="rId73"/>
      <p:bold r:id="rId74"/>
      <p:italic r:id="rId75"/>
      <p:boldItalic r:id="rId76"/>
    </p:embeddedFont>
    <p:embeddedFont>
      <p:font typeface="Lato"/>
      <p:regular r:id="rId77"/>
      <p:bold r:id="rId78"/>
      <p:italic r:id="rId79"/>
      <p:boldItalic r:id="rId80"/>
    </p:embeddedFont>
    <p:embeddedFont>
      <p:font typeface="EB Garamond"/>
      <p:regular r:id="rId81"/>
      <p:bold r:id="rId82"/>
      <p:italic r:id="rId83"/>
      <p:boldItalic r:id="rId84"/>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0D7489A5-CED5-4134-9D81-155F2952C64D}">
  <a:tblStyle styleId="{0D7489A5-CED5-4134-9D81-155F2952C64D}"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font" Target="fonts/EBGaramond-boldItalic.fntdata"/><Relationship Id="rId83" Type="http://schemas.openxmlformats.org/officeDocument/2006/relationships/font" Target="fonts/EBGaramond-italic.fntdata"/><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Lato-boldItalic.fntdata"/><Relationship Id="rId82" Type="http://schemas.openxmlformats.org/officeDocument/2006/relationships/font" Target="fonts/EBGaramond-bold.fntdata"/><Relationship Id="rId81" Type="http://schemas.openxmlformats.org/officeDocument/2006/relationships/font" Target="fonts/EBGaramond-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regular.fntdata"/><Relationship Id="rId72" Type="http://schemas.openxmlformats.org/officeDocument/2006/relationships/font" Target="fonts/Caveat-bold.fntdata"/><Relationship Id="rId31" Type="http://schemas.openxmlformats.org/officeDocument/2006/relationships/slide" Target="slides/slide25.xml"/><Relationship Id="rId75" Type="http://schemas.openxmlformats.org/officeDocument/2006/relationships/font" Target="fonts/Montserrat-italic.fntdata"/><Relationship Id="rId30" Type="http://schemas.openxmlformats.org/officeDocument/2006/relationships/slide" Target="slides/slide24.xml"/><Relationship Id="rId74" Type="http://schemas.openxmlformats.org/officeDocument/2006/relationships/font" Target="fonts/Montserrat-bold.fntdata"/><Relationship Id="rId33" Type="http://schemas.openxmlformats.org/officeDocument/2006/relationships/slide" Target="slides/slide27.xml"/><Relationship Id="rId77" Type="http://schemas.openxmlformats.org/officeDocument/2006/relationships/font" Target="fonts/Lato-regular.fntdata"/><Relationship Id="rId32" Type="http://schemas.openxmlformats.org/officeDocument/2006/relationships/slide" Target="slides/slide26.xml"/><Relationship Id="rId76" Type="http://schemas.openxmlformats.org/officeDocument/2006/relationships/font" Target="fonts/Montserrat-boldItalic.fntdata"/><Relationship Id="rId35" Type="http://schemas.openxmlformats.org/officeDocument/2006/relationships/slide" Target="slides/slide29.xml"/><Relationship Id="rId79" Type="http://schemas.openxmlformats.org/officeDocument/2006/relationships/font" Target="fonts/Lato-italic.fntdata"/><Relationship Id="rId34" Type="http://schemas.openxmlformats.org/officeDocument/2006/relationships/slide" Target="slides/slide28.xml"/><Relationship Id="rId78" Type="http://schemas.openxmlformats.org/officeDocument/2006/relationships/font" Target="fonts/Lato-bold.fntdata"/><Relationship Id="rId71" Type="http://schemas.openxmlformats.org/officeDocument/2006/relationships/font" Target="fonts/Caveat-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32" name="Google Shape;132;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0" name="Shape 200"/>
        <p:cNvGrpSpPr/>
        <p:nvPr/>
      </p:nvGrpSpPr>
      <p:grpSpPr>
        <a:xfrm>
          <a:off x="0" y="0"/>
          <a:ext cx="0" cy="0"/>
          <a:chOff x="0" y="0"/>
          <a:chExt cx="0" cy="0"/>
        </a:xfrm>
      </p:grpSpPr>
      <p:sp>
        <p:nvSpPr>
          <p:cNvPr id="201" name="Google Shape;201;gdd2d73914c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2" name="Google Shape;202;gdd2d73914c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What’s the difference between the 2 vids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d7d15a2f9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d7d15a2f9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d2d73988e_1_2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d2d73988e_1_2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db69d833f8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db69d833f8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Redo</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5" name="Shape 265"/>
        <p:cNvGrpSpPr/>
        <p:nvPr/>
      </p:nvGrpSpPr>
      <p:grpSpPr>
        <a:xfrm>
          <a:off x="0" y="0"/>
          <a:ext cx="0" cy="0"/>
          <a:chOff x="0" y="0"/>
          <a:chExt cx="0" cy="0"/>
        </a:xfrm>
      </p:grpSpPr>
      <p:sp>
        <p:nvSpPr>
          <p:cNvPr id="266" name="Google Shape;266;gd7db495946_1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7" name="Google Shape;267;gd7db495946_1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Redo</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5" name="Shape 275"/>
        <p:cNvGrpSpPr/>
        <p:nvPr/>
      </p:nvGrpSpPr>
      <p:grpSpPr>
        <a:xfrm>
          <a:off x="0" y="0"/>
          <a:ext cx="0" cy="0"/>
          <a:chOff x="0" y="0"/>
          <a:chExt cx="0" cy="0"/>
        </a:xfrm>
      </p:grpSpPr>
      <p:sp>
        <p:nvSpPr>
          <p:cNvPr id="276" name="Google Shape;276;gd7db495946_1_2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7" name="Google Shape;277;gd7db495946_1_2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Add similar discharge curve</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ad208244e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ad208244e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d9385fceb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d9385fceb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9" name="Shape 309"/>
        <p:cNvGrpSpPr/>
        <p:nvPr/>
      </p:nvGrpSpPr>
      <p:grpSpPr>
        <a:xfrm>
          <a:off x="0" y="0"/>
          <a:ext cx="0" cy="0"/>
          <a:chOff x="0" y="0"/>
          <a:chExt cx="0" cy="0"/>
        </a:xfrm>
      </p:grpSpPr>
      <p:sp>
        <p:nvSpPr>
          <p:cNvPr id="310" name="Google Shape;310;gd7db495946_1_3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1" name="Google Shape;311;gd7db495946_1_3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5be3f3c45991bc56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5be3f3c45991bc56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 name="Shape 136"/>
        <p:cNvGrpSpPr/>
        <p:nvPr/>
      </p:nvGrpSpPr>
      <p:grpSpPr>
        <a:xfrm>
          <a:off x="0" y="0"/>
          <a:ext cx="0" cy="0"/>
          <a:chOff x="0" y="0"/>
          <a:chExt cx="0" cy="0"/>
        </a:xfrm>
      </p:grpSpPr>
      <p:sp>
        <p:nvSpPr>
          <p:cNvPr id="137" name="Google Shape;137;gdb69d833f8_0_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 name="Google Shape;138;gdb69d833f8_0_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Snake oil</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d7db495946_1_4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d7db495946_1_4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Done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6" name="Shape 366"/>
        <p:cNvGrpSpPr/>
        <p:nvPr/>
      </p:nvGrpSpPr>
      <p:grpSpPr>
        <a:xfrm>
          <a:off x="0" y="0"/>
          <a:ext cx="0" cy="0"/>
          <a:chOff x="0" y="0"/>
          <a:chExt cx="0" cy="0"/>
        </a:xfrm>
      </p:grpSpPr>
      <p:sp>
        <p:nvSpPr>
          <p:cNvPr id="367" name="Google Shape;367;gd7db495946_1_20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8" name="Google Shape;368;gd7db495946_1_20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Redo with 2 tests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d7db495946_1_2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d7db495946_1_2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1 tests</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gd7db495946_1_1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3" name="Google Shape;403;gd7db495946_1_1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4 tests</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dcc721403e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dcc721403e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0" name="Shape 430"/>
        <p:cNvGrpSpPr/>
        <p:nvPr/>
      </p:nvGrpSpPr>
      <p:grpSpPr>
        <a:xfrm>
          <a:off x="0" y="0"/>
          <a:ext cx="0" cy="0"/>
          <a:chOff x="0" y="0"/>
          <a:chExt cx="0" cy="0"/>
        </a:xfrm>
      </p:grpSpPr>
      <p:sp>
        <p:nvSpPr>
          <p:cNvPr id="431" name="Google Shape;431;gd7db495946_1_2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2" name="Google Shape;432;gd7db495946_1_2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6" name="Shape 446"/>
        <p:cNvGrpSpPr/>
        <p:nvPr/>
      </p:nvGrpSpPr>
      <p:grpSpPr>
        <a:xfrm>
          <a:off x="0" y="0"/>
          <a:ext cx="0" cy="0"/>
          <a:chOff x="0" y="0"/>
          <a:chExt cx="0" cy="0"/>
        </a:xfrm>
      </p:grpSpPr>
      <p:sp>
        <p:nvSpPr>
          <p:cNvPr id="447" name="Google Shape;447;gdd2d73988e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8" name="Google Shape;448;gdd2d73988e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db69d833f8_0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0" name="Google Shape;460;gdb69d833f8_0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b68e088aa0_1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b68e088aa0_1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b68e088aa0_1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b68e088aa0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5be3f3c45991bc56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5be3f3c45991bc56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Can place quantified stuff here if the client gave it</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b68e088aa0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b68e088aa0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3" name="Shape 493"/>
        <p:cNvGrpSpPr/>
        <p:nvPr/>
      </p:nvGrpSpPr>
      <p:grpSpPr>
        <a:xfrm>
          <a:off x="0" y="0"/>
          <a:ext cx="0" cy="0"/>
          <a:chOff x="0" y="0"/>
          <a:chExt cx="0" cy="0"/>
        </a:xfrm>
      </p:grpSpPr>
      <p:sp>
        <p:nvSpPr>
          <p:cNvPr id="494" name="Google Shape;494;gdb69d833f8_0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5" name="Google Shape;495;gdb69d833f8_0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4" name="Shape 514"/>
        <p:cNvGrpSpPr/>
        <p:nvPr/>
      </p:nvGrpSpPr>
      <p:grpSpPr>
        <a:xfrm>
          <a:off x="0" y="0"/>
          <a:ext cx="0" cy="0"/>
          <a:chOff x="0" y="0"/>
          <a:chExt cx="0" cy="0"/>
        </a:xfrm>
      </p:grpSpPr>
      <p:sp>
        <p:nvSpPr>
          <p:cNvPr id="515" name="Google Shape;515;gdb69d833f8_0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6" name="Google Shape;516;gdb69d833f8_0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dab6673e55_1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8" name="Google Shape;538;gdab6673e55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dca943560a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dca943560a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5" name="Shape 555"/>
        <p:cNvGrpSpPr/>
        <p:nvPr/>
      </p:nvGrpSpPr>
      <p:grpSpPr>
        <a:xfrm>
          <a:off x="0" y="0"/>
          <a:ext cx="0" cy="0"/>
          <a:chOff x="0" y="0"/>
          <a:chExt cx="0" cy="0"/>
        </a:xfrm>
      </p:grpSpPr>
      <p:sp>
        <p:nvSpPr>
          <p:cNvPr id="556" name="Google Shape;556;gdad208244e_0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7" name="Google Shape;557;gdad208244e_0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db69d833f8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8" name="Google Shape;568;gdb69d833f8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IMU percentage of error needed for controls to remain stable</a:t>
            </a:r>
            <a:endParaRPr/>
          </a:p>
          <a:p>
            <a:pPr indent="0" lvl="0" marL="0" rtl="0" algn="l">
              <a:spcBef>
                <a:spcPts val="0"/>
              </a:spcBef>
              <a:spcAft>
                <a:spcPts val="0"/>
              </a:spcAft>
              <a:buNone/>
            </a:pPr>
            <a:r>
              <a:rPr lang="en"/>
              <a:t>Air pressure sensor needs to measure up to max PSI</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db69d833f8_3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db69d833f8_3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dad208244e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0" name="Google Shape;590;gdad208244e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dab6673e55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9" name="Google Shape;599;gdab6673e55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dcf878440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dcf878440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Synopsis, </a:t>
            </a:r>
            <a:r>
              <a:rPr lang="en"/>
              <a:t>successful</a:t>
            </a:r>
            <a:r>
              <a:rPr lang="en"/>
              <a:t> or no, where is it? Will it be </a:t>
            </a:r>
            <a:r>
              <a:rPr lang="en"/>
              <a:t>successful</a:t>
            </a:r>
            <a:r>
              <a:rPr lang="en"/>
              <a:t> is going to be worked on more? Keep this project level</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6" name="Shape 606"/>
        <p:cNvGrpSpPr/>
        <p:nvPr/>
      </p:nvGrpSpPr>
      <p:grpSpPr>
        <a:xfrm>
          <a:off x="0" y="0"/>
          <a:ext cx="0" cy="0"/>
          <a:chOff x="0" y="0"/>
          <a:chExt cx="0" cy="0"/>
        </a:xfrm>
      </p:grpSpPr>
      <p:sp>
        <p:nvSpPr>
          <p:cNvPr id="607" name="Google Shape;607;gdab6673e55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8" name="Google Shape;608;gdab6673e55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5" name="Shape 615"/>
        <p:cNvGrpSpPr/>
        <p:nvPr/>
      </p:nvGrpSpPr>
      <p:grpSpPr>
        <a:xfrm>
          <a:off x="0" y="0"/>
          <a:ext cx="0" cy="0"/>
          <a:chOff x="0" y="0"/>
          <a:chExt cx="0" cy="0"/>
        </a:xfrm>
      </p:grpSpPr>
      <p:sp>
        <p:nvSpPr>
          <p:cNvPr id="616" name="Google Shape;616;gdad208244e_0_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7" name="Google Shape;617;gdad208244e_0_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db69d833f8_0_1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db69d833f8_0_19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dcc721403e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dcc721403e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dd2d73988e_1_2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dd2d73988e_1_2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dd2d73988e_1_2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dd2d73988e_1_2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dd2d73988e_1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dd2d73988e_1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9" name="Shape 699"/>
        <p:cNvGrpSpPr/>
        <p:nvPr/>
      </p:nvGrpSpPr>
      <p:grpSpPr>
        <a:xfrm>
          <a:off x="0" y="0"/>
          <a:ext cx="0" cy="0"/>
          <a:chOff x="0" y="0"/>
          <a:chExt cx="0" cy="0"/>
        </a:xfrm>
      </p:grpSpPr>
      <p:sp>
        <p:nvSpPr>
          <p:cNvPr id="700" name="Google Shape;700;gb68e088aa0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1" name="Google Shape;701;gb68e088aa0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6" name="Shape 706"/>
        <p:cNvGrpSpPr/>
        <p:nvPr/>
      </p:nvGrpSpPr>
      <p:grpSpPr>
        <a:xfrm>
          <a:off x="0" y="0"/>
          <a:ext cx="0" cy="0"/>
          <a:chOff x="0" y="0"/>
          <a:chExt cx="0" cy="0"/>
        </a:xfrm>
      </p:grpSpPr>
      <p:sp>
        <p:nvSpPr>
          <p:cNvPr id="707" name="Google Shape;707;gdb69d833f8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8" name="Google Shape;708;gdb69d833f8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Sensor Array Debugging (altimeter, IMU, GPS, barometric sensor)</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Debug via UART from PIC32 microcontroller to FT232 UART to USB Protocol using PuTTY</a:t>
            </a:r>
            <a:endParaRPr sz="1200">
              <a:solidFill>
                <a:schemeClr val="dk1"/>
              </a:solidFill>
              <a:latin typeface="Lato"/>
              <a:ea typeface="Lato"/>
              <a:cs typeface="Lato"/>
              <a:sym typeface="Lato"/>
            </a:endParaRPr>
          </a:p>
          <a:p>
            <a:pPr indent="-304800" lvl="1" marL="914400" rtl="0" algn="l">
              <a:lnSpc>
                <a:spcPct val="115000"/>
              </a:lnSpc>
              <a:spcBef>
                <a:spcPts val="0"/>
              </a:spcBef>
              <a:spcAft>
                <a:spcPts val="0"/>
              </a:spcAft>
              <a:buClr>
                <a:schemeClr val="dk1"/>
              </a:buClr>
              <a:buSzPts val="1200"/>
              <a:buFont typeface="Lato"/>
              <a:buChar char="○"/>
            </a:pPr>
            <a:r>
              <a:rPr lang="en" sz="1200">
                <a:solidFill>
                  <a:schemeClr val="dk1"/>
                </a:solidFill>
                <a:latin typeface="Lato"/>
                <a:ea typeface="Lato"/>
                <a:cs typeface="Lato"/>
                <a:sym typeface="Lato"/>
              </a:rPr>
              <a:t>Second UART pins from PIC32 allocated for sensor data printouts</a:t>
            </a:r>
            <a:endParaRPr sz="1200">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5" name="Shape 715"/>
        <p:cNvGrpSpPr/>
        <p:nvPr/>
      </p:nvGrpSpPr>
      <p:grpSpPr>
        <a:xfrm>
          <a:off x="0" y="0"/>
          <a:ext cx="0" cy="0"/>
          <a:chOff x="0" y="0"/>
          <a:chExt cx="0" cy="0"/>
        </a:xfrm>
      </p:grpSpPr>
      <p:sp>
        <p:nvSpPr>
          <p:cNvPr id="716" name="Google Shape;716;gb68e088aa0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7" name="Google Shape;717;gb68e088aa0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5be3f3c45991bc56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5be3f3c45991bc56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7522493a7c7cd4ea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7522493a7c7cd4ea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db69d833f8_0_1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db69d833f8_0_1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5" name="Shape 755"/>
        <p:cNvGrpSpPr/>
        <p:nvPr/>
      </p:nvGrpSpPr>
      <p:grpSpPr>
        <a:xfrm>
          <a:off x="0" y="0"/>
          <a:ext cx="0" cy="0"/>
          <a:chOff x="0" y="0"/>
          <a:chExt cx="0" cy="0"/>
        </a:xfrm>
      </p:grpSpPr>
      <p:sp>
        <p:nvSpPr>
          <p:cNvPr id="756" name="Google Shape;756;gdcc721403e_0_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7" name="Google Shape;757;gdcc721403e_0_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dcc721403e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8" name="Google Shape;768;gdcc721403e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dd2d73988e_1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dd2d73988e_1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6" name="Shape 786"/>
        <p:cNvGrpSpPr/>
        <p:nvPr/>
      </p:nvGrpSpPr>
      <p:grpSpPr>
        <a:xfrm>
          <a:off x="0" y="0"/>
          <a:ext cx="0" cy="0"/>
          <a:chOff x="0" y="0"/>
          <a:chExt cx="0" cy="0"/>
        </a:xfrm>
      </p:grpSpPr>
      <p:sp>
        <p:nvSpPr>
          <p:cNvPr id="787" name="Google Shape;787;gdb69d833f8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88" name="Google Shape;788;gdb69d833f8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4" name="Shape 794"/>
        <p:cNvGrpSpPr/>
        <p:nvPr/>
      </p:nvGrpSpPr>
      <p:grpSpPr>
        <a:xfrm>
          <a:off x="0" y="0"/>
          <a:ext cx="0" cy="0"/>
          <a:chOff x="0" y="0"/>
          <a:chExt cx="0" cy="0"/>
        </a:xfrm>
      </p:grpSpPr>
      <p:sp>
        <p:nvSpPr>
          <p:cNvPr id="795" name="Google Shape;795;gdcc721403e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6" name="Google Shape;796;gdcc721403e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dcc721403e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dcc721403e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dd2d73988e_1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dd2d73988e_1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1" name="Shape 821"/>
        <p:cNvGrpSpPr/>
        <p:nvPr/>
      </p:nvGrpSpPr>
      <p:grpSpPr>
        <a:xfrm>
          <a:off x="0" y="0"/>
          <a:ext cx="0" cy="0"/>
          <a:chOff x="0" y="0"/>
          <a:chExt cx="0" cy="0"/>
        </a:xfrm>
      </p:grpSpPr>
      <p:sp>
        <p:nvSpPr>
          <p:cNvPr id="822" name="Google Shape;822;gdd2d73988e_4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3" name="Google Shape;823;gdd2d73988e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b69d833f8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b69d833f8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dd2d73988e_4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dd2d73988e_4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db69d833f8_0_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db69d833f8_0_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9" name="Shape 849"/>
        <p:cNvGrpSpPr/>
        <p:nvPr/>
      </p:nvGrpSpPr>
      <p:grpSpPr>
        <a:xfrm>
          <a:off x="0" y="0"/>
          <a:ext cx="0" cy="0"/>
          <a:chOff x="0" y="0"/>
          <a:chExt cx="0" cy="0"/>
        </a:xfrm>
      </p:grpSpPr>
      <p:sp>
        <p:nvSpPr>
          <p:cNvPr id="850" name="Google Shape;850;gdb69d833f8_0_1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1" name="Google Shape;851;gdb69d833f8_0_1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db69d833f8_0_1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db69d833f8_0_1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took into account all safety p</a:t>
            </a:r>
            <a:r>
              <a:rPr lang="en"/>
              <a:t>recautions</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dd2d73988e_1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dd2d73988e_1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d7db49594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d7db49594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d2d73988e_1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d2d73988e_1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dd2d73914c_2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dd2d73914c_2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hyperlink" Target="http://drive.google.com/file/d/15sLX6brtl7slrMzRMYVpKsBg7ehG1rq8/view" TargetMode="External"/><Relationship Id="rId4" Type="http://schemas.openxmlformats.org/officeDocument/2006/relationships/image" Target="../media/image1.png"/><Relationship Id="rId5" Type="http://schemas.openxmlformats.org/officeDocument/2006/relationships/hyperlink" Target="http://drive.google.com/file/d/15sLX6brtl7slrMzRMYVpKsBg7ehG1rq8/view"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14.png"/><Relationship Id="rId4" Type="http://schemas.openxmlformats.org/officeDocument/2006/relationships/hyperlink" Target="https://electronics.stackexchange.com"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29.jpg"/><Relationship Id="rId4" Type="http://schemas.openxmlformats.org/officeDocument/2006/relationships/image" Target="../media/image1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2.png"/><Relationship Id="rId4" Type="http://schemas.openxmlformats.org/officeDocument/2006/relationships/image" Target="../media/image15.png"/><Relationship Id="rId5"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17.png"/><Relationship Id="rId4" Type="http://schemas.openxmlformats.org/officeDocument/2006/relationships/image" Target="../media/image13.png"/><Relationship Id="rId5" Type="http://schemas.openxmlformats.org/officeDocument/2006/relationships/image" Target="../media/image1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8.jpg"/><Relationship Id="rId4"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21.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8.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 Id="rId4" Type="http://schemas.openxmlformats.org/officeDocument/2006/relationships/hyperlink" Target="http://drive.google.com/file/d/1HK1ls1LTf02NU0pihrQLZ_nvNENaH_RC/view" TargetMode="External"/><Relationship Id="rId5" Type="http://schemas.openxmlformats.org/officeDocument/2006/relationships/image" Target="../media/image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19.png"/><Relationship Id="rId4" Type="http://schemas.openxmlformats.org/officeDocument/2006/relationships/hyperlink" Target="http://drive.google.com/file/d/11YIqKehPEJfEOnxOr1YQQ9vl9E_ph3NQ/view" TargetMode="External"/><Relationship Id="rId5" Type="http://schemas.openxmlformats.org/officeDocument/2006/relationships/image" Target="../media/image1.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4.png"/><Relationship Id="rId4" Type="http://schemas.openxmlformats.org/officeDocument/2006/relationships/image" Target="../media/image22.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20.png"/><Relationship Id="rId4" Type="http://schemas.openxmlformats.org/officeDocument/2006/relationships/image" Target="../media/image23.png"/><Relationship Id="rId5" Type="http://schemas.openxmlformats.org/officeDocument/2006/relationships/image" Target="../media/image45.png"/><Relationship Id="rId6" Type="http://schemas.openxmlformats.org/officeDocument/2006/relationships/image" Target="../media/image46.png"/><Relationship Id="rId7" Type="http://schemas.openxmlformats.org/officeDocument/2006/relationships/image" Target="../media/image3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3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32.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42.png"/><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 Id="rId3" Type="http://schemas.openxmlformats.org/officeDocument/2006/relationships/image" Target="../media/image48.png"/><Relationship Id="rId4" Type="http://schemas.openxmlformats.org/officeDocument/2006/relationships/image" Target="../media/image44.png"/><Relationship Id="rId5"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25.png"/><Relationship Id="rId4" Type="http://schemas.openxmlformats.org/officeDocument/2006/relationships/image" Target="../media/image3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 Id="rId3" Type="http://schemas.openxmlformats.org/officeDocument/2006/relationships/image" Target="../media/image31.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 Id="rId3" Type="http://schemas.openxmlformats.org/officeDocument/2006/relationships/image" Target="../media/image3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 Id="rId3" Type="http://schemas.openxmlformats.org/officeDocument/2006/relationships/hyperlink" Target="http://drive.google.com/file/d/1oqbZZdSmkl28tz1HYxm9pmvqTqHUDp73/view" TargetMode="External"/><Relationship Id="rId4" Type="http://schemas.openxmlformats.org/officeDocument/2006/relationships/image" Target="../media/image40.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3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p13"/>
          <p:cNvSpPr txBox="1"/>
          <p:nvPr>
            <p:ph type="ctrTitle"/>
          </p:nvPr>
        </p:nvSpPr>
        <p:spPr>
          <a:xfrm>
            <a:off x="3558300" y="886925"/>
            <a:ext cx="5017500" cy="1578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Barone2 </a:t>
            </a:r>
            <a:endParaRPr/>
          </a:p>
          <a:p>
            <a:pPr indent="0" lvl="0" marL="0" rtl="0" algn="l">
              <a:spcBef>
                <a:spcPts val="0"/>
              </a:spcBef>
              <a:spcAft>
                <a:spcPts val="0"/>
              </a:spcAft>
              <a:buNone/>
            </a:pPr>
            <a:r>
              <a:rPr lang="en"/>
              <a:t>Design Defense</a:t>
            </a:r>
            <a:endParaRPr/>
          </a:p>
        </p:txBody>
      </p:sp>
      <p:sp>
        <p:nvSpPr>
          <p:cNvPr id="135" name="Google Shape;135;p13"/>
          <p:cNvSpPr txBox="1"/>
          <p:nvPr/>
        </p:nvSpPr>
        <p:spPr>
          <a:xfrm>
            <a:off x="3719425" y="3093575"/>
            <a:ext cx="3470700" cy="185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 sz="1600">
                <a:solidFill>
                  <a:srgbClr val="FFFFFF"/>
                </a:solidFill>
                <a:latin typeface="Lato"/>
                <a:ea typeface="Lato"/>
                <a:cs typeface="Lato"/>
                <a:sym typeface="Lato"/>
              </a:rPr>
              <a:t>Dylan Harootunian</a:t>
            </a:r>
            <a:endParaRPr sz="1600">
              <a:solidFill>
                <a:srgbClr val="FFFFFF"/>
              </a:solidFill>
              <a:latin typeface="Lato"/>
              <a:ea typeface="Lato"/>
              <a:cs typeface="Lato"/>
              <a:sym typeface="Lato"/>
            </a:endParaRPr>
          </a:p>
          <a:p>
            <a:pPr indent="0" lvl="0" marL="0" rtl="0" algn="l">
              <a:spcBef>
                <a:spcPts val="0"/>
              </a:spcBef>
              <a:spcAft>
                <a:spcPts val="0"/>
              </a:spcAft>
              <a:buNone/>
            </a:pPr>
            <a:r>
              <a:rPr lang="en" sz="1600">
                <a:solidFill>
                  <a:srgbClr val="FFFFFF"/>
                </a:solidFill>
                <a:latin typeface="Lato"/>
                <a:ea typeface="Lato"/>
                <a:cs typeface="Lato"/>
                <a:sym typeface="Lato"/>
              </a:rPr>
              <a:t>Chin Ming Ryan Wong</a:t>
            </a:r>
            <a:endParaRPr sz="1600">
              <a:solidFill>
                <a:srgbClr val="FFFFFF"/>
              </a:solidFill>
              <a:latin typeface="Lato"/>
              <a:ea typeface="Lato"/>
              <a:cs typeface="Lato"/>
              <a:sym typeface="Lato"/>
            </a:endParaRPr>
          </a:p>
          <a:p>
            <a:pPr indent="0" lvl="0" marL="0" rtl="0" algn="l">
              <a:spcBef>
                <a:spcPts val="0"/>
              </a:spcBef>
              <a:spcAft>
                <a:spcPts val="0"/>
              </a:spcAft>
              <a:buNone/>
            </a:pPr>
            <a:r>
              <a:rPr lang="en" sz="1600">
                <a:solidFill>
                  <a:srgbClr val="FFFFFF"/>
                </a:solidFill>
                <a:latin typeface="Lato"/>
                <a:ea typeface="Lato"/>
                <a:cs typeface="Lato"/>
                <a:sym typeface="Lato"/>
              </a:rPr>
              <a:t>Leonid Shuster</a:t>
            </a:r>
            <a:endParaRPr sz="1600">
              <a:solidFill>
                <a:srgbClr val="FFFFFF"/>
              </a:solidFill>
              <a:latin typeface="Lato"/>
              <a:ea typeface="Lato"/>
              <a:cs typeface="Lato"/>
              <a:sym typeface="Lato"/>
            </a:endParaRPr>
          </a:p>
          <a:p>
            <a:pPr indent="0" lvl="0" marL="0" rtl="0" algn="l">
              <a:spcBef>
                <a:spcPts val="0"/>
              </a:spcBef>
              <a:spcAft>
                <a:spcPts val="0"/>
              </a:spcAft>
              <a:buNone/>
            </a:pPr>
            <a:r>
              <a:rPr lang="en" sz="1600">
                <a:solidFill>
                  <a:srgbClr val="FFFFFF"/>
                </a:solidFill>
                <a:latin typeface="Lato"/>
                <a:ea typeface="Lato"/>
                <a:cs typeface="Lato"/>
                <a:sym typeface="Lato"/>
              </a:rPr>
              <a:t>Jeremy Germenis</a:t>
            </a:r>
            <a:endParaRPr sz="1600">
              <a:solidFill>
                <a:srgbClr val="FFFFFF"/>
              </a:solidFill>
              <a:latin typeface="Lato"/>
              <a:ea typeface="Lato"/>
              <a:cs typeface="Lato"/>
              <a:sym typeface="Lato"/>
            </a:endParaRPr>
          </a:p>
          <a:p>
            <a:pPr indent="0" lvl="0" marL="0" rtl="0" algn="l">
              <a:spcBef>
                <a:spcPts val="0"/>
              </a:spcBef>
              <a:spcAft>
                <a:spcPts val="0"/>
              </a:spcAft>
              <a:buNone/>
            </a:pPr>
            <a:r>
              <a:rPr lang="en" sz="1600">
                <a:solidFill>
                  <a:srgbClr val="FFFFFF"/>
                </a:solidFill>
                <a:latin typeface="Lato"/>
                <a:ea typeface="Lato"/>
                <a:cs typeface="Lato"/>
                <a:sym typeface="Lato"/>
              </a:rPr>
              <a:t>George Hernandez</a:t>
            </a:r>
            <a:endParaRPr sz="1600">
              <a:solidFill>
                <a:srgbClr val="FFFFFF"/>
              </a:solidFill>
              <a:latin typeface="Lato"/>
              <a:ea typeface="Lato"/>
              <a:cs typeface="Lato"/>
              <a:sym typeface="Lato"/>
            </a:endParaRPr>
          </a:p>
          <a:p>
            <a:pPr indent="0" lvl="0" marL="0" rtl="0" algn="l">
              <a:spcBef>
                <a:spcPts val="0"/>
              </a:spcBef>
              <a:spcAft>
                <a:spcPts val="0"/>
              </a:spcAft>
              <a:buNone/>
            </a:pPr>
            <a:r>
              <a:rPr lang="en" sz="1600">
                <a:solidFill>
                  <a:srgbClr val="FFFFFF"/>
                </a:solidFill>
                <a:latin typeface="Lato"/>
                <a:ea typeface="Lato"/>
                <a:cs typeface="Lato"/>
                <a:sym typeface="Lato"/>
              </a:rPr>
              <a:t>Isaac Szu</a:t>
            </a:r>
            <a:endParaRPr sz="16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2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Drag, Nonlinear Propeller Thrust, and </a:t>
            </a:r>
            <a:r>
              <a:rPr lang="en"/>
              <a:t>Max Thrust </a:t>
            </a:r>
            <a:r>
              <a:rPr lang="en"/>
              <a:t> Implemented in V-rep to Test Drone Speed</a:t>
            </a:r>
            <a:endParaRPr/>
          </a:p>
        </p:txBody>
      </p:sp>
      <p:sp>
        <p:nvSpPr>
          <p:cNvPr id="205" name="Google Shape;205;p22"/>
          <p:cNvSpPr txBox="1"/>
          <p:nvPr>
            <p:ph idx="1" type="body"/>
          </p:nvPr>
        </p:nvSpPr>
        <p:spPr>
          <a:xfrm>
            <a:off x="1297500" y="1952375"/>
            <a:ext cx="7038900" cy="15069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Procedure: By implementing drag and propeller forces scaled to the maximum thrust requirement, an open loop remote control system was built to simulate actual results in a physical testing </a:t>
            </a:r>
            <a:r>
              <a:rPr lang="en"/>
              <a:t>environment</a:t>
            </a:r>
            <a:r>
              <a:rPr lang="en"/>
              <a:t>. </a:t>
            </a:r>
            <a:endParaRPr/>
          </a:p>
        </p:txBody>
      </p:sp>
      <p:pic>
        <p:nvPicPr>
          <p:cNvPr id="206" name="Google Shape;206;p22" title="2021-05-28 14-11-23.mp4">
            <a:hlinkClick r:id="rId3"/>
          </p:cNvPr>
          <p:cNvPicPr preferRelativeResize="0"/>
          <p:nvPr/>
        </p:nvPicPr>
        <p:blipFill>
          <a:blip r:embed="rId4">
            <a:alphaModFix/>
          </a:blip>
          <a:stretch>
            <a:fillRect/>
          </a:stretch>
        </p:blipFill>
        <p:spPr>
          <a:xfrm>
            <a:off x="2483590" y="2840800"/>
            <a:ext cx="2013750" cy="1316500"/>
          </a:xfrm>
          <a:prstGeom prst="rect">
            <a:avLst/>
          </a:prstGeom>
          <a:noFill/>
          <a:ln>
            <a:noFill/>
          </a:ln>
        </p:spPr>
      </p:pic>
      <p:sp>
        <p:nvSpPr>
          <p:cNvPr id="207" name="Google Shape;207;p22"/>
          <p:cNvSpPr txBox="1"/>
          <p:nvPr>
            <p:ph idx="1" type="body"/>
          </p:nvPr>
        </p:nvSpPr>
        <p:spPr>
          <a:xfrm>
            <a:off x="1307800" y="1243275"/>
            <a:ext cx="7576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Expectation</a:t>
            </a:r>
            <a:r>
              <a:rPr lang="en"/>
              <a:t>:  W</a:t>
            </a:r>
            <a:r>
              <a:rPr lang="en"/>
              <a:t>ith the ideal fabricated model and worst case wind conditions, drone flight should be completely feasible and achievable.</a:t>
            </a:r>
            <a:endParaRPr/>
          </a:p>
        </p:txBody>
      </p:sp>
      <p:pic>
        <p:nvPicPr>
          <p:cNvPr id="208" name="Google Shape;208;p22" title="2021-05-28 14-11-23.mp4">
            <a:hlinkClick r:id="rId5"/>
          </p:cNvPr>
          <p:cNvPicPr preferRelativeResize="0"/>
          <p:nvPr/>
        </p:nvPicPr>
        <p:blipFill>
          <a:blip r:embed="rId4">
            <a:alphaModFix/>
          </a:blip>
          <a:stretch>
            <a:fillRect/>
          </a:stretch>
        </p:blipFill>
        <p:spPr>
          <a:xfrm>
            <a:off x="4646662" y="2840800"/>
            <a:ext cx="2013750" cy="1316497"/>
          </a:xfrm>
          <a:prstGeom prst="rect">
            <a:avLst/>
          </a:prstGeom>
          <a:noFill/>
          <a:ln>
            <a:noFill/>
          </a:ln>
        </p:spPr>
      </p:pic>
      <p:sp>
        <p:nvSpPr>
          <p:cNvPr id="209" name="Google Shape;209;p22"/>
          <p:cNvSpPr txBox="1"/>
          <p:nvPr/>
        </p:nvSpPr>
        <p:spPr>
          <a:xfrm>
            <a:off x="7054800" y="137925"/>
            <a:ext cx="2089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sp>
        <p:nvSpPr>
          <p:cNvPr id="210" name="Google Shape;210;p22"/>
          <p:cNvSpPr txBox="1"/>
          <p:nvPr/>
        </p:nvSpPr>
        <p:spPr>
          <a:xfrm>
            <a:off x="6619200" y="30500"/>
            <a:ext cx="246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Speed</a:t>
            </a:r>
            <a:endParaRPr>
              <a:latin typeface="Lato"/>
              <a:ea typeface="Lato"/>
              <a:cs typeface="Lato"/>
              <a:sym typeface="Lato"/>
            </a:endParaRPr>
          </a:p>
        </p:txBody>
      </p:sp>
      <p:sp>
        <p:nvSpPr>
          <p:cNvPr id="211" name="Google Shape;211;p22"/>
          <p:cNvSpPr txBox="1"/>
          <p:nvPr/>
        </p:nvSpPr>
        <p:spPr>
          <a:xfrm>
            <a:off x="1428300" y="4209675"/>
            <a:ext cx="6287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General flight patterns of a simulated drone showing all features implemented.</a:t>
            </a:r>
            <a:endParaRPr>
              <a:solidFill>
                <a:schemeClr val="lt1"/>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6"/>
                                        </p:tgtEl>
                                        <p:attrNameLst>
                                          <p:attrName>style.visibility</p:attrName>
                                        </p:attrNameLst>
                                      </p:cBhvr>
                                      <p:to>
                                        <p:strVal val="visible"/>
                                      </p:to>
                                    </p:set>
                                    <p:animEffect filter="fade" transition="in">
                                      <p:cBhvr>
                                        <p:cTn dur="1000"/>
                                        <p:tgtEl>
                                          <p:spTgt spid="20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23"/>
          <p:cNvSpPr txBox="1"/>
          <p:nvPr>
            <p:ph type="title"/>
          </p:nvPr>
        </p:nvSpPr>
        <p:spPr>
          <a:xfrm>
            <a:off x="1052550" y="304800"/>
            <a:ext cx="75966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Speed </a:t>
            </a:r>
            <a:r>
              <a:rPr lang="en"/>
              <a:t>Requirement</a:t>
            </a:r>
            <a:r>
              <a:rPr lang="en"/>
              <a:t> is met with Ideal Drone Shape</a:t>
            </a:r>
            <a:endParaRPr/>
          </a:p>
        </p:txBody>
      </p:sp>
      <p:sp>
        <p:nvSpPr>
          <p:cNvPr id="217" name="Google Shape;217;p23"/>
          <p:cNvSpPr txBox="1"/>
          <p:nvPr/>
        </p:nvSpPr>
        <p:spPr>
          <a:xfrm>
            <a:off x="1310625" y="3937825"/>
            <a:ext cx="730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Result: The drone was able to move 7.8MPH in a 15 </a:t>
            </a:r>
            <a:r>
              <a:rPr lang="en">
                <a:solidFill>
                  <a:schemeClr val="lt1"/>
                </a:solidFill>
                <a:latin typeface="Lato"/>
                <a:ea typeface="Lato"/>
                <a:cs typeface="Lato"/>
                <a:sym typeface="Lato"/>
              </a:rPr>
              <a:t>MPH headwind. </a:t>
            </a:r>
            <a:endParaRPr>
              <a:solidFill>
                <a:schemeClr val="lt1"/>
              </a:solidFill>
              <a:latin typeface="Lato"/>
              <a:ea typeface="Lato"/>
              <a:cs typeface="Lato"/>
              <a:sym typeface="Lato"/>
            </a:endParaRPr>
          </a:p>
        </p:txBody>
      </p:sp>
      <p:sp>
        <p:nvSpPr>
          <p:cNvPr id="218" name="Google Shape;218;p23"/>
          <p:cNvSpPr txBox="1"/>
          <p:nvPr/>
        </p:nvSpPr>
        <p:spPr>
          <a:xfrm>
            <a:off x="1150275" y="1022975"/>
            <a:ext cx="606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Requirement: Drone shall be able to fly at least </a:t>
            </a:r>
            <a:r>
              <a:rPr lang="en">
                <a:solidFill>
                  <a:schemeClr val="lt1"/>
                </a:solidFill>
                <a:latin typeface="Lato"/>
                <a:ea typeface="Lato"/>
                <a:cs typeface="Lato"/>
                <a:sym typeface="Lato"/>
              </a:rPr>
              <a:t>5 mph</a:t>
            </a:r>
            <a:r>
              <a:rPr lang="en">
                <a:solidFill>
                  <a:schemeClr val="lt1"/>
                </a:solidFill>
                <a:latin typeface="Lato"/>
                <a:ea typeface="Lato"/>
                <a:cs typeface="Lato"/>
                <a:sym typeface="Lato"/>
              </a:rPr>
              <a:t> in winds up to </a:t>
            </a:r>
            <a:r>
              <a:rPr lang="en">
                <a:solidFill>
                  <a:schemeClr val="lt1"/>
                </a:solidFill>
                <a:latin typeface="Lato"/>
                <a:ea typeface="Lato"/>
                <a:cs typeface="Lato"/>
                <a:sym typeface="Lato"/>
              </a:rPr>
              <a:t>15 mph</a:t>
            </a:r>
            <a:endParaRPr>
              <a:solidFill>
                <a:schemeClr val="lt1"/>
              </a:solidFill>
              <a:latin typeface="Lato"/>
              <a:ea typeface="Lato"/>
              <a:cs typeface="Lato"/>
              <a:sym typeface="Lato"/>
            </a:endParaRPr>
          </a:p>
        </p:txBody>
      </p:sp>
      <p:pic>
        <p:nvPicPr>
          <p:cNvPr id="219" name="Google Shape;219;p23"/>
          <p:cNvPicPr preferRelativeResize="0"/>
          <p:nvPr/>
        </p:nvPicPr>
        <p:blipFill rotWithShape="1">
          <a:blip r:embed="rId3">
            <a:alphaModFix/>
          </a:blip>
          <a:srcRect b="10656" l="27129" r="0" t="10117"/>
          <a:stretch/>
        </p:blipFill>
        <p:spPr>
          <a:xfrm>
            <a:off x="1786425" y="1467487"/>
            <a:ext cx="4979218" cy="2426026"/>
          </a:xfrm>
          <a:prstGeom prst="rect">
            <a:avLst/>
          </a:prstGeom>
          <a:noFill/>
          <a:ln>
            <a:noFill/>
          </a:ln>
        </p:spPr>
      </p:pic>
      <p:sp>
        <p:nvSpPr>
          <p:cNvPr id="220" name="Google Shape;220;p23"/>
          <p:cNvSpPr/>
          <p:nvPr/>
        </p:nvSpPr>
        <p:spPr>
          <a:xfrm>
            <a:off x="2810799" y="2805551"/>
            <a:ext cx="1040400" cy="1485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1" name="Google Shape;221;p23"/>
          <p:cNvCxnSpPr>
            <a:stCxn id="220" idx="3"/>
            <a:endCxn id="222" idx="1"/>
          </p:cNvCxnSpPr>
          <p:nvPr/>
        </p:nvCxnSpPr>
        <p:spPr>
          <a:xfrm>
            <a:off x="3851199" y="2879801"/>
            <a:ext cx="2002800" cy="369300"/>
          </a:xfrm>
          <a:prstGeom prst="straightConnector1">
            <a:avLst/>
          </a:prstGeom>
          <a:noFill/>
          <a:ln cap="flat" cmpd="sng" w="9525">
            <a:solidFill>
              <a:srgbClr val="00FF00"/>
            </a:solidFill>
            <a:prstDash val="solid"/>
            <a:round/>
            <a:headEnd len="med" w="med" type="none"/>
            <a:tailEnd len="med" w="med" type="triangle"/>
          </a:ln>
        </p:spPr>
      </p:cxnSp>
      <p:sp>
        <p:nvSpPr>
          <p:cNvPr id="222" name="Google Shape;222;p23"/>
          <p:cNvSpPr txBox="1"/>
          <p:nvPr/>
        </p:nvSpPr>
        <p:spPr>
          <a:xfrm>
            <a:off x="5853985" y="3048988"/>
            <a:ext cx="15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Lato"/>
                <a:ea typeface="Lato"/>
                <a:cs typeface="Lato"/>
                <a:sym typeface="Lato"/>
              </a:rPr>
              <a:t>7.83MPH</a:t>
            </a:r>
            <a:endParaRPr>
              <a:solidFill>
                <a:srgbClr val="00FF00"/>
              </a:solidFill>
              <a:latin typeface="Lato"/>
              <a:ea typeface="Lato"/>
              <a:cs typeface="Lato"/>
              <a:sym typeface="Lato"/>
            </a:endParaRPr>
          </a:p>
        </p:txBody>
      </p:sp>
      <p:sp>
        <p:nvSpPr>
          <p:cNvPr id="223" name="Google Shape;223;p23"/>
          <p:cNvSpPr txBox="1"/>
          <p:nvPr/>
        </p:nvSpPr>
        <p:spPr>
          <a:xfrm>
            <a:off x="1330488" y="4338025"/>
            <a:ext cx="648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Conclusion</a:t>
            </a:r>
            <a:r>
              <a:rPr lang="en">
                <a:solidFill>
                  <a:schemeClr val="lt1"/>
                </a:solidFill>
                <a:latin typeface="Lato"/>
                <a:ea typeface="Lato"/>
                <a:cs typeface="Lato"/>
                <a:sym typeface="Lato"/>
              </a:rPr>
              <a:t>: The Ideal Drone was </a:t>
            </a:r>
            <a:r>
              <a:rPr lang="en">
                <a:solidFill>
                  <a:schemeClr val="lt1"/>
                </a:solidFill>
                <a:latin typeface="Lato"/>
                <a:ea typeface="Lato"/>
                <a:cs typeface="Lato"/>
                <a:sym typeface="Lato"/>
              </a:rPr>
              <a:t>successfully</a:t>
            </a:r>
            <a:r>
              <a:rPr lang="en">
                <a:solidFill>
                  <a:schemeClr val="lt1"/>
                </a:solidFill>
                <a:latin typeface="Lato"/>
                <a:ea typeface="Lato"/>
                <a:cs typeface="Lato"/>
                <a:sym typeface="Lato"/>
              </a:rPr>
              <a:t> able to meet the </a:t>
            </a:r>
            <a:r>
              <a:rPr lang="en">
                <a:solidFill>
                  <a:schemeClr val="lt1"/>
                </a:solidFill>
                <a:latin typeface="Lato"/>
                <a:ea typeface="Lato"/>
                <a:cs typeface="Lato"/>
                <a:sym typeface="Lato"/>
              </a:rPr>
              <a:t>technical</a:t>
            </a:r>
            <a:r>
              <a:rPr lang="en">
                <a:solidFill>
                  <a:schemeClr val="lt1"/>
                </a:solidFill>
                <a:latin typeface="Lato"/>
                <a:ea typeface="Lato"/>
                <a:cs typeface="Lato"/>
                <a:sym typeface="Lato"/>
              </a:rPr>
              <a:t> </a:t>
            </a:r>
            <a:r>
              <a:rPr lang="en">
                <a:solidFill>
                  <a:schemeClr val="lt1"/>
                </a:solidFill>
                <a:latin typeface="Lato"/>
                <a:ea typeface="Lato"/>
                <a:cs typeface="Lato"/>
                <a:sym typeface="Lato"/>
              </a:rPr>
              <a:t>requirement</a:t>
            </a:r>
            <a:r>
              <a:rPr lang="en">
                <a:solidFill>
                  <a:schemeClr val="lt1"/>
                </a:solidFill>
                <a:latin typeface="Lato"/>
                <a:ea typeface="Lato"/>
                <a:cs typeface="Lato"/>
                <a:sym typeface="Lato"/>
              </a:rPr>
              <a:t> inside of the V-Rep </a:t>
            </a:r>
            <a:r>
              <a:rPr lang="en">
                <a:solidFill>
                  <a:schemeClr val="lt1"/>
                </a:solidFill>
                <a:latin typeface="Lato"/>
                <a:ea typeface="Lato"/>
                <a:cs typeface="Lato"/>
                <a:sym typeface="Lato"/>
              </a:rPr>
              <a:t>Simulation</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
        <p:nvSpPr>
          <p:cNvPr id="224" name="Google Shape;224;p23"/>
          <p:cNvSpPr txBox="1"/>
          <p:nvPr/>
        </p:nvSpPr>
        <p:spPr>
          <a:xfrm>
            <a:off x="4423169" y="2660113"/>
            <a:ext cx="2078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Lato"/>
                <a:ea typeface="Lato"/>
                <a:cs typeface="Lato"/>
                <a:sym typeface="Lato"/>
              </a:rPr>
              <a:t>MPS to MPH</a:t>
            </a:r>
            <a:endParaRPr>
              <a:solidFill>
                <a:srgbClr val="00FF00"/>
              </a:solidFill>
              <a:latin typeface="Lato"/>
              <a:ea typeface="Lato"/>
              <a:cs typeface="Lato"/>
              <a:sym typeface="Lato"/>
            </a:endParaRPr>
          </a:p>
        </p:txBody>
      </p:sp>
      <p:sp>
        <p:nvSpPr>
          <p:cNvPr id="225" name="Google Shape;225;p23"/>
          <p:cNvSpPr txBox="1"/>
          <p:nvPr/>
        </p:nvSpPr>
        <p:spPr>
          <a:xfrm>
            <a:off x="6619200" y="-45700"/>
            <a:ext cx="246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Speed</a:t>
            </a:r>
            <a:endParaRPr>
              <a:latin typeface="Lato"/>
              <a:ea typeface="Lato"/>
              <a:cs typeface="Lato"/>
              <a:sym typeface="Lato"/>
            </a:endParaRPr>
          </a:p>
        </p:txBody>
      </p:sp>
      <p:sp>
        <p:nvSpPr>
          <p:cNvPr id="226" name="Google Shape;226;p23"/>
          <p:cNvSpPr/>
          <p:nvPr/>
        </p:nvSpPr>
        <p:spPr>
          <a:xfrm>
            <a:off x="5146800" y="1809375"/>
            <a:ext cx="1472400" cy="1491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27" name="Google Shape;227;p23"/>
          <p:cNvCxnSpPr>
            <a:stCxn id="226" idx="3"/>
          </p:cNvCxnSpPr>
          <p:nvPr/>
        </p:nvCxnSpPr>
        <p:spPr>
          <a:xfrm flipH="1" rot="10800000">
            <a:off x="6619200" y="1881225"/>
            <a:ext cx="888300" cy="2700"/>
          </a:xfrm>
          <a:prstGeom prst="straightConnector1">
            <a:avLst/>
          </a:prstGeom>
          <a:noFill/>
          <a:ln cap="flat" cmpd="sng" w="9525">
            <a:solidFill>
              <a:srgbClr val="FF0000"/>
            </a:solidFill>
            <a:prstDash val="solid"/>
            <a:round/>
            <a:headEnd len="med" w="med" type="none"/>
            <a:tailEnd len="med" w="med" type="triangle"/>
          </a:ln>
        </p:spPr>
      </p:cxnSp>
      <p:sp>
        <p:nvSpPr>
          <p:cNvPr id="228" name="Google Shape;228;p23"/>
          <p:cNvSpPr txBox="1"/>
          <p:nvPr/>
        </p:nvSpPr>
        <p:spPr>
          <a:xfrm>
            <a:off x="7491950" y="1712600"/>
            <a:ext cx="150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Throttle Maxed to 2.5N</a:t>
            </a:r>
            <a:endParaRPr>
              <a:solidFill>
                <a:srgbClr val="FF0000"/>
              </a:solidFill>
              <a:latin typeface="Lato"/>
              <a:ea typeface="Lato"/>
              <a:cs typeface="Lato"/>
              <a:sym typeface="Lato"/>
            </a:endParaRPr>
          </a:p>
        </p:txBody>
      </p:sp>
      <p:sp>
        <p:nvSpPr>
          <p:cNvPr id="229" name="Google Shape;229;p23"/>
          <p:cNvSpPr txBox="1"/>
          <p:nvPr/>
        </p:nvSpPr>
        <p:spPr>
          <a:xfrm>
            <a:off x="3326035" y="2480388"/>
            <a:ext cx="1503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Lato"/>
                <a:ea typeface="Lato"/>
                <a:cs typeface="Lato"/>
                <a:sym typeface="Lato"/>
              </a:rPr>
              <a:t>3.502m</a:t>
            </a:r>
            <a:r>
              <a:rPr lang="en">
                <a:solidFill>
                  <a:srgbClr val="00FF00"/>
                </a:solidFill>
                <a:latin typeface="Lato"/>
                <a:ea typeface="Lato"/>
                <a:cs typeface="Lato"/>
                <a:sym typeface="Lato"/>
              </a:rPr>
              <a:t>/s</a:t>
            </a:r>
            <a:endParaRPr>
              <a:solidFill>
                <a:srgbClr val="00FF00"/>
              </a:solidFill>
              <a:latin typeface="Lato"/>
              <a:ea typeface="Lato"/>
              <a:cs typeface="Lato"/>
              <a:sym typeface="Lato"/>
            </a:endParaRPr>
          </a:p>
        </p:txBody>
      </p:sp>
      <p:sp>
        <p:nvSpPr>
          <p:cNvPr id="230" name="Google Shape;230;p23"/>
          <p:cNvSpPr txBox="1"/>
          <p:nvPr/>
        </p:nvSpPr>
        <p:spPr>
          <a:xfrm>
            <a:off x="5182800" y="2153925"/>
            <a:ext cx="1425000" cy="3387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cxnSp>
        <p:nvCxnSpPr>
          <p:cNvPr id="231" name="Google Shape;231;p23"/>
          <p:cNvCxnSpPr>
            <a:stCxn id="230" idx="3"/>
            <a:endCxn id="232" idx="1"/>
          </p:cNvCxnSpPr>
          <p:nvPr/>
        </p:nvCxnSpPr>
        <p:spPr>
          <a:xfrm>
            <a:off x="6607800" y="2323275"/>
            <a:ext cx="666000" cy="310200"/>
          </a:xfrm>
          <a:prstGeom prst="straightConnector1">
            <a:avLst/>
          </a:prstGeom>
          <a:noFill/>
          <a:ln cap="flat" cmpd="sng" w="9525">
            <a:solidFill>
              <a:srgbClr val="0000FF"/>
            </a:solidFill>
            <a:prstDash val="solid"/>
            <a:round/>
            <a:headEnd len="med" w="med" type="none"/>
            <a:tailEnd len="med" w="med" type="triangle"/>
          </a:ln>
        </p:spPr>
      </p:cxnSp>
      <p:sp>
        <p:nvSpPr>
          <p:cNvPr id="232" name="Google Shape;232;p23"/>
          <p:cNvSpPr txBox="1"/>
          <p:nvPr/>
        </p:nvSpPr>
        <p:spPr>
          <a:xfrm>
            <a:off x="7273800" y="2433400"/>
            <a:ext cx="16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latin typeface="Lato"/>
                <a:ea typeface="Lato"/>
                <a:cs typeface="Lato"/>
                <a:sym typeface="Lato"/>
              </a:rPr>
              <a:t>15 MPH</a:t>
            </a:r>
            <a:r>
              <a:rPr lang="en">
                <a:solidFill>
                  <a:srgbClr val="0000FF"/>
                </a:solidFill>
                <a:latin typeface="Lato"/>
                <a:ea typeface="Lato"/>
                <a:cs typeface="Lato"/>
                <a:sym typeface="Lato"/>
              </a:rPr>
              <a:t> headwind </a:t>
            </a:r>
            <a:endParaRPr>
              <a:solidFill>
                <a:srgbClr val="0000FF"/>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pic>
        <p:nvPicPr>
          <p:cNvPr id="238" name="Google Shape;238;p24"/>
          <p:cNvPicPr preferRelativeResize="0"/>
          <p:nvPr/>
        </p:nvPicPr>
        <p:blipFill>
          <a:blip r:embed="rId3">
            <a:alphaModFix/>
          </a:blip>
          <a:stretch>
            <a:fillRect/>
          </a:stretch>
        </p:blipFill>
        <p:spPr>
          <a:xfrm>
            <a:off x="2589975" y="1588225"/>
            <a:ext cx="3923876" cy="2019825"/>
          </a:xfrm>
          <a:prstGeom prst="rect">
            <a:avLst/>
          </a:prstGeom>
          <a:noFill/>
          <a:ln>
            <a:noFill/>
          </a:ln>
        </p:spPr>
      </p:pic>
      <p:sp>
        <p:nvSpPr>
          <p:cNvPr id="239" name="Google Shape;239;p24"/>
          <p:cNvSpPr/>
          <p:nvPr/>
        </p:nvSpPr>
        <p:spPr>
          <a:xfrm>
            <a:off x="2870838" y="3064525"/>
            <a:ext cx="922800" cy="1605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240" name="Google Shape;240;p24"/>
          <p:cNvCxnSpPr>
            <a:stCxn id="239" idx="3"/>
            <a:endCxn id="241" idx="1"/>
          </p:cNvCxnSpPr>
          <p:nvPr/>
        </p:nvCxnSpPr>
        <p:spPr>
          <a:xfrm>
            <a:off x="3793638" y="3144775"/>
            <a:ext cx="930900" cy="223200"/>
          </a:xfrm>
          <a:prstGeom prst="straightConnector1">
            <a:avLst/>
          </a:prstGeom>
          <a:noFill/>
          <a:ln cap="flat" cmpd="sng" w="9525">
            <a:solidFill>
              <a:srgbClr val="FF0000"/>
            </a:solidFill>
            <a:prstDash val="solid"/>
            <a:round/>
            <a:headEnd len="med" w="med" type="none"/>
            <a:tailEnd len="med" w="med" type="triangle"/>
          </a:ln>
        </p:spPr>
      </p:cxnSp>
      <p:sp>
        <p:nvSpPr>
          <p:cNvPr id="241" name="Google Shape;241;p24"/>
          <p:cNvSpPr txBox="1"/>
          <p:nvPr/>
        </p:nvSpPr>
        <p:spPr>
          <a:xfrm>
            <a:off x="4724554" y="3144775"/>
            <a:ext cx="134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0000"/>
                </a:solidFill>
                <a:latin typeface="Lato"/>
                <a:ea typeface="Lato"/>
                <a:cs typeface="Lato"/>
                <a:sym typeface="Lato"/>
              </a:rPr>
              <a:t>-5.97MPH</a:t>
            </a:r>
            <a:endParaRPr sz="1700">
              <a:solidFill>
                <a:srgbClr val="FF0000"/>
              </a:solidFill>
              <a:latin typeface="Lato"/>
              <a:ea typeface="Lato"/>
              <a:cs typeface="Lato"/>
              <a:sym typeface="Lato"/>
            </a:endParaRPr>
          </a:p>
        </p:txBody>
      </p:sp>
      <p:sp>
        <p:nvSpPr>
          <p:cNvPr id="242" name="Google Shape;242;p24"/>
          <p:cNvSpPr txBox="1"/>
          <p:nvPr/>
        </p:nvSpPr>
        <p:spPr>
          <a:xfrm>
            <a:off x="898800" y="3608050"/>
            <a:ext cx="698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Results : </a:t>
            </a:r>
            <a:r>
              <a:rPr lang="en">
                <a:solidFill>
                  <a:schemeClr val="lt1"/>
                </a:solidFill>
                <a:latin typeface="Lato"/>
                <a:ea typeface="Lato"/>
                <a:cs typeface="Lato"/>
                <a:sym typeface="Lato"/>
              </a:rPr>
              <a:t>With the V7 envelope creating 40N drag in a </a:t>
            </a:r>
            <a:r>
              <a:rPr lang="en">
                <a:solidFill>
                  <a:schemeClr val="lt1"/>
                </a:solidFill>
                <a:latin typeface="Lato"/>
                <a:ea typeface="Lato"/>
                <a:cs typeface="Lato"/>
                <a:sym typeface="Lato"/>
              </a:rPr>
              <a:t>15 MPH</a:t>
            </a:r>
            <a:r>
              <a:rPr lang="en">
                <a:solidFill>
                  <a:schemeClr val="lt1"/>
                </a:solidFill>
                <a:latin typeface="Lato"/>
                <a:ea typeface="Lato"/>
                <a:cs typeface="Lato"/>
                <a:sym typeface="Lato"/>
              </a:rPr>
              <a:t> head wind the drone is pushed </a:t>
            </a:r>
            <a:r>
              <a:rPr lang="en">
                <a:solidFill>
                  <a:schemeClr val="lt1"/>
                </a:solidFill>
                <a:latin typeface="Lato"/>
                <a:ea typeface="Lato"/>
                <a:cs typeface="Lato"/>
                <a:sym typeface="Lato"/>
              </a:rPr>
              <a:t>backwards</a:t>
            </a:r>
            <a:r>
              <a:rPr lang="en">
                <a:solidFill>
                  <a:schemeClr val="lt1"/>
                </a:solidFill>
                <a:latin typeface="Lato"/>
                <a:ea typeface="Lato"/>
                <a:cs typeface="Lato"/>
                <a:sym typeface="Lato"/>
              </a:rPr>
              <a:t> even at max throttle</a:t>
            </a:r>
            <a:endParaRPr>
              <a:solidFill>
                <a:schemeClr val="lt1"/>
              </a:solidFill>
              <a:latin typeface="Lato"/>
              <a:ea typeface="Lato"/>
              <a:cs typeface="Lato"/>
              <a:sym typeface="Lato"/>
            </a:endParaRPr>
          </a:p>
        </p:txBody>
      </p:sp>
      <p:sp>
        <p:nvSpPr>
          <p:cNvPr id="243" name="Google Shape;243;p24"/>
          <p:cNvSpPr txBox="1"/>
          <p:nvPr/>
        </p:nvSpPr>
        <p:spPr>
          <a:xfrm>
            <a:off x="3938113" y="2872025"/>
            <a:ext cx="1364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MPS to MPH</a:t>
            </a:r>
            <a:endParaRPr>
              <a:solidFill>
                <a:srgbClr val="FF0000"/>
              </a:solidFill>
              <a:latin typeface="Lato"/>
              <a:ea typeface="Lato"/>
              <a:cs typeface="Lato"/>
              <a:sym typeface="Lato"/>
            </a:endParaRPr>
          </a:p>
        </p:txBody>
      </p:sp>
      <p:sp>
        <p:nvSpPr>
          <p:cNvPr id="244" name="Google Shape;244;p24"/>
          <p:cNvSpPr txBox="1"/>
          <p:nvPr>
            <p:ph idx="1" type="body"/>
          </p:nvPr>
        </p:nvSpPr>
        <p:spPr>
          <a:xfrm>
            <a:off x="831925" y="4240525"/>
            <a:ext cx="7576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Conclusion:  The drone with the V7 </a:t>
            </a:r>
            <a:r>
              <a:rPr lang="en"/>
              <a:t>envelope</a:t>
            </a:r>
            <a:r>
              <a:rPr lang="en"/>
              <a:t> shape can not fly forward into a </a:t>
            </a:r>
            <a:r>
              <a:rPr lang="en"/>
              <a:t>15 MPH</a:t>
            </a:r>
            <a:r>
              <a:rPr lang="en"/>
              <a:t> </a:t>
            </a:r>
            <a:r>
              <a:rPr lang="en"/>
              <a:t>headwind</a:t>
            </a:r>
            <a:r>
              <a:rPr lang="en"/>
              <a:t> </a:t>
            </a:r>
            <a:r>
              <a:rPr lang="en"/>
              <a:t>even</a:t>
            </a:r>
            <a:r>
              <a:rPr lang="en"/>
              <a:t> at max throttle . This is due to the massive increase in drag between the ideal and fabricated versions.</a:t>
            </a:r>
            <a:endParaRPr/>
          </a:p>
        </p:txBody>
      </p:sp>
      <p:sp>
        <p:nvSpPr>
          <p:cNvPr id="245" name="Google Shape;245;p24"/>
          <p:cNvSpPr txBox="1"/>
          <p:nvPr/>
        </p:nvSpPr>
        <p:spPr>
          <a:xfrm>
            <a:off x="6619200" y="-45700"/>
            <a:ext cx="24618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Speed</a:t>
            </a:r>
            <a:endParaRPr>
              <a:latin typeface="Lato"/>
              <a:ea typeface="Lato"/>
              <a:cs typeface="Lato"/>
              <a:sym typeface="Lato"/>
            </a:endParaRPr>
          </a:p>
        </p:txBody>
      </p:sp>
      <p:sp>
        <p:nvSpPr>
          <p:cNvPr id="246" name="Google Shape;246;p24"/>
          <p:cNvSpPr txBox="1"/>
          <p:nvPr/>
        </p:nvSpPr>
        <p:spPr>
          <a:xfrm>
            <a:off x="1208300" y="901400"/>
            <a:ext cx="733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An additional test was conducted to test the Speed of the drone with the differing </a:t>
            </a:r>
            <a:r>
              <a:rPr lang="en">
                <a:solidFill>
                  <a:schemeClr val="lt1"/>
                </a:solidFill>
                <a:latin typeface="Lato"/>
                <a:ea typeface="Lato"/>
                <a:cs typeface="Lato"/>
                <a:sym typeface="Lato"/>
              </a:rPr>
              <a:t>fabricated</a:t>
            </a:r>
            <a:r>
              <a:rPr lang="en">
                <a:solidFill>
                  <a:schemeClr val="lt1"/>
                </a:solidFill>
                <a:latin typeface="Lato"/>
                <a:ea typeface="Lato"/>
                <a:cs typeface="Lato"/>
                <a:sym typeface="Lato"/>
              </a:rPr>
              <a:t> shape of envelope V7</a:t>
            </a:r>
            <a:endParaRPr>
              <a:solidFill>
                <a:schemeClr val="lt1"/>
              </a:solidFill>
              <a:latin typeface="Lato"/>
              <a:ea typeface="Lato"/>
              <a:cs typeface="Lato"/>
              <a:sym typeface="Lato"/>
            </a:endParaRPr>
          </a:p>
        </p:txBody>
      </p:sp>
      <p:sp>
        <p:nvSpPr>
          <p:cNvPr id="247" name="Google Shape;247;p24"/>
          <p:cNvSpPr txBox="1"/>
          <p:nvPr/>
        </p:nvSpPr>
        <p:spPr>
          <a:xfrm>
            <a:off x="1320525" y="428375"/>
            <a:ext cx="6809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800">
                <a:solidFill>
                  <a:schemeClr val="lt1"/>
                </a:solidFill>
                <a:latin typeface="Lato"/>
                <a:ea typeface="Lato"/>
                <a:cs typeface="Lato"/>
                <a:sym typeface="Lato"/>
              </a:rPr>
              <a:t>Speed </a:t>
            </a:r>
            <a:r>
              <a:rPr lang="en" sz="1800">
                <a:solidFill>
                  <a:schemeClr val="lt1"/>
                </a:solidFill>
                <a:latin typeface="Lato"/>
                <a:ea typeface="Lato"/>
                <a:cs typeface="Lato"/>
                <a:sym typeface="Lato"/>
              </a:rPr>
              <a:t>Requirement</a:t>
            </a:r>
            <a:r>
              <a:rPr lang="en" sz="1800">
                <a:solidFill>
                  <a:schemeClr val="lt1"/>
                </a:solidFill>
                <a:latin typeface="Lato"/>
                <a:ea typeface="Lato"/>
                <a:cs typeface="Lato"/>
                <a:sym typeface="Lato"/>
              </a:rPr>
              <a:t> Was Not Met With the V7 Envelope Shape </a:t>
            </a:r>
            <a:endParaRPr sz="1800">
              <a:solidFill>
                <a:schemeClr val="lt1"/>
              </a:solidFill>
              <a:latin typeface="Lato"/>
              <a:ea typeface="Lato"/>
              <a:cs typeface="Lato"/>
              <a:sym typeface="Lato"/>
            </a:endParaRPr>
          </a:p>
        </p:txBody>
      </p:sp>
      <p:sp>
        <p:nvSpPr>
          <p:cNvPr id="248" name="Google Shape;248;p24"/>
          <p:cNvSpPr txBox="1"/>
          <p:nvPr/>
        </p:nvSpPr>
        <p:spPr>
          <a:xfrm>
            <a:off x="3154704" y="2655550"/>
            <a:ext cx="1342800" cy="446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0000"/>
                </a:solidFill>
                <a:latin typeface="Lato"/>
                <a:ea typeface="Lato"/>
                <a:cs typeface="Lato"/>
                <a:sym typeface="Lato"/>
              </a:rPr>
              <a:t>-2.567m/s</a:t>
            </a:r>
            <a:endParaRPr sz="1700">
              <a:solidFill>
                <a:srgbClr val="FF0000"/>
              </a:solidFill>
              <a:latin typeface="Lato"/>
              <a:ea typeface="Lato"/>
              <a:cs typeface="Lato"/>
              <a:sym typeface="Lato"/>
            </a:endParaRPr>
          </a:p>
        </p:txBody>
      </p:sp>
      <p:sp>
        <p:nvSpPr>
          <p:cNvPr id="249" name="Google Shape;249;p24"/>
          <p:cNvSpPr/>
          <p:nvPr/>
        </p:nvSpPr>
        <p:spPr>
          <a:xfrm>
            <a:off x="4724550" y="1712588"/>
            <a:ext cx="1472400" cy="149100"/>
          </a:xfrm>
          <a:prstGeom prst="rect">
            <a:avLst/>
          </a:prstGeom>
          <a:noFill/>
          <a:ln cap="flat" cmpd="sng" w="9525">
            <a:solidFill>
              <a:srgbClr val="00FF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00FF00"/>
              </a:solidFill>
            </a:endParaRPr>
          </a:p>
        </p:txBody>
      </p:sp>
      <p:cxnSp>
        <p:nvCxnSpPr>
          <p:cNvPr id="250" name="Google Shape;250;p24"/>
          <p:cNvCxnSpPr>
            <a:stCxn id="249" idx="3"/>
            <a:endCxn id="251" idx="1"/>
          </p:cNvCxnSpPr>
          <p:nvPr/>
        </p:nvCxnSpPr>
        <p:spPr>
          <a:xfrm>
            <a:off x="6196950" y="1787138"/>
            <a:ext cx="636000" cy="48000"/>
          </a:xfrm>
          <a:prstGeom prst="straightConnector1">
            <a:avLst/>
          </a:prstGeom>
          <a:noFill/>
          <a:ln cap="flat" cmpd="sng" w="9525">
            <a:solidFill>
              <a:srgbClr val="00FF00"/>
            </a:solidFill>
            <a:prstDash val="solid"/>
            <a:round/>
            <a:headEnd len="med" w="med" type="none"/>
            <a:tailEnd len="med" w="med" type="triangle"/>
          </a:ln>
        </p:spPr>
      </p:cxnSp>
      <p:sp>
        <p:nvSpPr>
          <p:cNvPr id="251" name="Google Shape;251;p24"/>
          <p:cNvSpPr txBox="1"/>
          <p:nvPr/>
        </p:nvSpPr>
        <p:spPr>
          <a:xfrm>
            <a:off x="6832800" y="1527338"/>
            <a:ext cx="1503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FF00"/>
                </a:solidFill>
                <a:latin typeface="Lato"/>
                <a:ea typeface="Lato"/>
                <a:cs typeface="Lato"/>
                <a:sym typeface="Lato"/>
              </a:rPr>
              <a:t>Throttle Maxed to 2.5N</a:t>
            </a:r>
            <a:endParaRPr>
              <a:solidFill>
                <a:srgbClr val="00FF00"/>
              </a:solidFill>
              <a:latin typeface="Lato"/>
              <a:ea typeface="Lato"/>
              <a:cs typeface="Lato"/>
              <a:sym typeface="Lato"/>
            </a:endParaRPr>
          </a:p>
        </p:txBody>
      </p:sp>
      <p:sp>
        <p:nvSpPr>
          <p:cNvPr id="252" name="Google Shape;252;p24"/>
          <p:cNvSpPr txBox="1"/>
          <p:nvPr/>
        </p:nvSpPr>
        <p:spPr>
          <a:xfrm>
            <a:off x="4748250" y="2026213"/>
            <a:ext cx="1425000" cy="400200"/>
          </a:xfrm>
          <a:prstGeom prst="rect">
            <a:avLst/>
          </a:prstGeom>
          <a:noFill/>
          <a:ln cap="flat" cmpd="sng" w="9525">
            <a:solidFill>
              <a:srgbClr val="0000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Lato"/>
              <a:ea typeface="Lato"/>
              <a:cs typeface="Lato"/>
              <a:sym typeface="Lato"/>
            </a:endParaRPr>
          </a:p>
        </p:txBody>
      </p:sp>
      <p:cxnSp>
        <p:nvCxnSpPr>
          <p:cNvPr id="253" name="Google Shape;253;p24"/>
          <p:cNvCxnSpPr>
            <a:stCxn id="252" idx="3"/>
            <a:endCxn id="254" idx="1"/>
          </p:cNvCxnSpPr>
          <p:nvPr/>
        </p:nvCxnSpPr>
        <p:spPr>
          <a:xfrm>
            <a:off x="6173250" y="2226313"/>
            <a:ext cx="690300" cy="200100"/>
          </a:xfrm>
          <a:prstGeom prst="straightConnector1">
            <a:avLst/>
          </a:prstGeom>
          <a:noFill/>
          <a:ln cap="flat" cmpd="sng" w="9525">
            <a:solidFill>
              <a:srgbClr val="0000FF"/>
            </a:solidFill>
            <a:prstDash val="solid"/>
            <a:round/>
            <a:headEnd len="med" w="med" type="none"/>
            <a:tailEnd len="med" w="med" type="triangle"/>
          </a:ln>
        </p:spPr>
      </p:cxnSp>
      <p:sp>
        <p:nvSpPr>
          <p:cNvPr id="254" name="Google Shape;254;p24"/>
          <p:cNvSpPr txBox="1"/>
          <p:nvPr/>
        </p:nvSpPr>
        <p:spPr>
          <a:xfrm>
            <a:off x="6863500" y="2226325"/>
            <a:ext cx="1632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latin typeface="Lato"/>
                <a:ea typeface="Lato"/>
                <a:cs typeface="Lato"/>
                <a:sym typeface="Lato"/>
              </a:rPr>
              <a:t>15 MPH headwind </a:t>
            </a:r>
            <a:endParaRPr>
              <a:solidFill>
                <a:srgbClr val="0000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8" name="Shape 258"/>
        <p:cNvGrpSpPr/>
        <p:nvPr/>
      </p:nvGrpSpPr>
      <p:grpSpPr>
        <a:xfrm>
          <a:off x="0" y="0"/>
          <a:ext cx="0" cy="0"/>
          <a:chOff x="0" y="0"/>
          <a:chExt cx="0" cy="0"/>
        </a:xfrm>
      </p:grpSpPr>
      <p:sp>
        <p:nvSpPr>
          <p:cNvPr id="259" name="Google Shape;259;p25"/>
          <p:cNvSpPr txBox="1"/>
          <p:nvPr>
            <p:ph type="title"/>
          </p:nvPr>
        </p:nvSpPr>
        <p:spPr>
          <a:xfrm>
            <a:off x="1119075" y="829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000">
                <a:latin typeface="Arial"/>
                <a:ea typeface="Arial"/>
                <a:cs typeface="Arial"/>
                <a:sym typeface="Arial"/>
              </a:rPr>
              <a:t>Drone Flight Time Estimated Through Power Draw.</a:t>
            </a:r>
            <a:endParaRPr sz="2000"/>
          </a:p>
        </p:txBody>
      </p:sp>
      <p:sp>
        <p:nvSpPr>
          <p:cNvPr id="260" name="Google Shape;260;p25"/>
          <p:cNvSpPr txBox="1"/>
          <p:nvPr>
            <p:ph idx="1" type="body"/>
          </p:nvPr>
        </p:nvSpPr>
        <p:spPr>
          <a:xfrm>
            <a:off x="1119075" y="847600"/>
            <a:ext cx="76140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With max expected effective weight of 5N  and max drag from wind of 8N, flight time can be determined with power costs of motors, servos, and passive components</a:t>
            </a:r>
            <a:endParaRPr/>
          </a:p>
          <a:p>
            <a:pPr indent="0" lvl="0" marL="0" rtl="0" algn="l">
              <a:spcBef>
                <a:spcPts val="1200"/>
              </a:spcBef>
              <a:spcAft>
                <a:spcPts val="1200"/>
              </a:spcAft>
              <a:buNone/>
            </a:pPr>
            <a:r>
              <a:rPr lang="en"/>
              <a:t>This will be detailed in the following slides, but the minimum and maximum flight times are shown below:</a:t>
            </a:r>
            <a:endParaRPr/>
          </a:p>
        </p:txBody>
      </p:sp>
      <p:sp>
        <p:nvSpPr>
          <p:cNvPr id="261" name="Google Shape;261;p25"/>
          <p:cNvSpPr txBox="1"/>
          <p:nvPr/>
        </p:nvSpPr>
        <p:spPr>
          <a:xfrm>
            <a:off x="1119075" y="415350"/>
            <a:ext cx="6046500" cy="581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lt1"/>
                </a:solidFill>
                <a:latin typeface="EB Garamond"/>
                <a:ea typeface="EB Garamond"/>
                <a:cs typeface="EB Garamond"/>
                <a:sym typeface="EB Garamond"/>
              </a:rPr>
              <a:t>The drone shall fly for at least 30 minutes with magnetometer payload during normal autopilot flight. May fly for one hour as a stretch goal.</a:t>
            </a:r>
            <a:endParaRPr>
              <a:latin typeface="Lato"/>
              <a:ea typeface="Lato"/>
              <a:cs typeface="Lato"/>
              <a:sym typeface="Lato"/>
            </a:endParaRPr>
          </a:p>
        </p:txBody>
      </p:sp>
      <p:graphicFrame>
        <p:nvGraphicFramePr>
          <p:cNvPr id="262" name="Google Shape;262;p25"/>
          <p:cNvGraphicFramePr/>
          <p:nvPr/>
        </p:nvGraphicFramePr>
        <p:xfrm>
          <a:off x="283475" y="2006300"/>
          <a:ext cx="3000000" cy="3000000"/>
        </p:xfrm>
        <a:graphic>
          <a:graphicData uri="http://schemas.openxmlformats.org/drawingml/2006/table">
            <a:tbl>
              <a:tblPr>
                <a:noFill/>
                <a:tableStyleId>{0D7489A5-CED5-4134-9D81-155F2952C64D}</a:tableStyleId>
              </a:tblPr>
              <a:tblGrid>
                <a:gridCol w="2177525"/>
                <a:gridCol w="2177525"/>
                <a:gridCol w="2177525"/>
                <a:gridCol w="2177525"/>
              </a:tblGrid>
              <a:tr h="378975">
                <a:tc>
                  <a:txBody>
                    <a:bodyPr/>
                    <a:lstStyle/>
                    <a:p>
                      <a:pPr indent="0" lvl="0" marL="0" rtl="0" algn="l">
                        <a:spcBef>
                          <a:spcPts val="0"/>
                        </a:spcBef>
                        <a:spcAft>
                          <a:spcPts val="0"/>
                        </a:spcAft>
                        <a:buNone/>
                      </a:pPr>
                      <a:r>
                        <a:rPr lang="en"/>
                        <a:t>Motors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Always Opposing Max Drag Flight Time</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Hovering Only Flight Time</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Satisfies Requirement?</a:t>
                      </a:r>
                      <a:endParaRPr/>
                    </a:p>
                  </a:txBody>
                  <a:tcPr marT="91425" marB="91425" marR="91425" marL="91425">
                    <a:solidFill>
                      <a:srgbClr val="FFFFFF"/>
                    </a:solidFill>
                  </a:tcPr>
                </a:tc>
              </a:tr>
              <a:tr h="409050">
                <a:tc>
                  <a:txBody>
                    <a:bodyPr/>
                    <a:lstStyle/>
                    <a:p>
                      <a:pPr indent="0" lvl="0" marL="0" rtl="0" algn="l">
                        <a:spcBef>
                          <a:spcPts val="0"/>
                        </a:spcBef>
                        <a:spcAft>
                          <a:spcPts val="0"/>
                        </a:spcAft>
                        <a:buNone/>
                      </a:pPr>
                      <a:r>
                        <a:rPr lang="en"/>
                        <a:t>(Intended)1275 kV with 20A 4 in 1 ESC</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40.2 minutes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103.2 minutes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solidFill>
                            <a:srgbClr val="38761D"/>
                          </a:solidFill>
                        </a:rPr>
                        <a:t>Yes</a:t>
                      </a:r>
                      <a:endParaRPr>
                        <a:solidFill>
                          <a:srgbClr val="38761D"/>
                        </a:solidFill>
                      </a:endParaRPr>
                    </a:p>
                  </a:txBody>
                  <a:tcPr marT="91425" marB="91425" marR="91425" marL="91425">
                    <a:solidFill>
                      <a:srgbClr val="FFFFFF"/>
                    </a:solidFill>
                  </a:tcPr>
                </a:tc>
              </a:tr>
              <a:tr h="381050">
                <a:tc>
                  <a:txBody>
                    <a:bodyPr/>
                    <a:lstStyle/>
                    <a:p>
                      <a:pPr indent="0" lvl="0" marL="0" rtl="0" algn="l">
                        <a:spcBef>
                          <a:spcPts val="0"/>
                        </a:spcBef>
                        <a:spcAft>
                          <a:spcPts val="0"/>
                        </a:spcAft>
                        <a:buNone/>
                      </a:pPr>
                      <a:r>
                        <a:rPr lang="en"/>
                        <a:t>(</a:t>
                      </a:r>
                      <a:r>
                        <a:rPr lang="en"/>
                        <a:t>Replacement</a:t>
                      </a:r>
                      <a:r>
                        <a:rPr lang="en"/>
                        <a:t>)2600 kV with 4 single 30A ESCs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30.6 minutes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69.6 minutes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solidFill>
                            <a:srgbClr val="38761D"/>
                          </a:solidFill>
                        </a:rPr>
                        <a:t>Yes</a:t>
                      </a:r>
                      <a:endParaRPr>
                        <a:solidFill>
                          <a:srgbClr val="38761D"/>
                        </a:solidFill>
                      </a:endParaRPr>
                    </a:p>
                  </a:txBody>
                  <a:tcPr marT="91425" marB="91425" marR="91425" marL="91425">
                    <a:solidFill>
                      <a:srgbClr val="FFFFFF"/>
                    </a:solidFill>
                  </a:tcPr>
                </a:tc>
              </a:tr>
            </a:tbl>
          </a:graphicData>
        </a:graphic>
      </p:graphicFrame>
      <p:sp>
        <p:nvSpPr>
          <p:cNvPr id="263" name="Google Shape;263;p25"/>
          <p:cNvSpPr txBox="1"/>
          <p:nvPr/>
        </p:nvSpPr>
        <p:spPr>
          <a:xfrm>
            <a:off x="8006225" y="163675"/>
            <a:ext cx="987300" cy="54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FFFF00"/>
                </a:solidFill>
              </a:rPr>
              <a:t>Power Test Verified</a:t>
            </a:r>
            <a:endParaRPr>
              <a:latin typeface="Lato"/>
              <a:ea typeface="Lato"/>
              <a:cs typeface="Lato"/>
              <a:sym typeface="Lato"/>
            </a:endParaRPr>
          </a:p>
        </p:txBody>
      </p:sp>
      <p:sp>
        <p:nvSpPr>
          <p:cNvPr id="264" name="Google Shape;264;p25"/>
          <p:cNvSpPr txBox="1"/>
          <p:nvPr/>
        </p:nvSpPr>
        <p:spPr>
          <a:xfrm>
            <a:off x="821775" y="3879475"/>
            <a:ext cx="79113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Conclusion: Replacement motors with twice the Kv rating of original motors paired with the new ESCs were very power inefficient, especially at our max thrust needed. However, since both of the motor versions can support maximum thrust needed for at least 30 minutes, we can verify that normal autonomous flight can last at least 30 minutes since </a:t>
            </a:r>
            <a:r>
              <a:rPr lang="en">
                <a:solidFill>
                  <a:srgbClr val="FFFFFF"/>
                </a:solidFill>
                <a:latin typeface="Lato"/>
                <a:ea typeface="Lato"/>
                <a:cs typeface="Lato"/>
                <a:sym typeface="Lato"/>
              </a:rPr>
              <a:t>autonomous flight would need to stop and take measurements.</a:t>
            </a:r>
            <a:endParaRPr>
              <a:solidFill>
                <a:srgbClr val="FFFF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p26"/>
          <p:cNvSpPr txBox="1"/>
          <p:nvPr>
            <p:ph type="title"/>
          </p:nvPr>
        </p:nvSpPr>
        <p:spPr>
          <a:xfrm>
            <a:off x="932225" y="965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Arial"/>
                <a:ea typeface="Arial"/>
                <a:cs typeface="Arial"/>
                <a:sym typeface="Arial"/>
              </a:rPr>
              <a:t>Current Power Costs of Drone</a:t>
            </a:r>
            <a:endParaRPr/>
          </a:p>
        </p:txBody>
      </p:sp>
      <p:sp>
        <p:nvSpPr>
          <p:cNvPr id="270" name="Google Shape;270;p26"/>
          <p:cNvSpPr txBox="1"/>
          <p:nvPr>
            <p:ph idx="1" type="body"/>
          </p:nvPr>
        </p:nvSpPr>
        <p:spPr>
          <a:xfrm>
            <a:off x="569063" y="4001675"/>
            <a:ext cx="7765200" cy="156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Conclusion: Max Power with the replacement </a:t>
            </a:r>
            <a:r>
              <a:rPr lang="en"/>
              <a:t>motors was closer to the expected power values than the original motors, giving us a longer flight time than expected. Details for each part test will be shown in the following slides, although there were a few parts that were not able to be tested. Since non-tested parts amount to 1% of the system’s expected power, the flight time requirement can still be met.</a:t>
            </a:r>
            <a:endParaRPr/>
          </a:p>
        </p:txBody>
      </p:sp>
      <p:sp>
        <p:nvSpPr>
          <p:cNvPr id="271" name="Google Shape;271;p26"/>
          <p:cNvSpPr txBox="1"/>
          <p:nvPr/>
        </p:nvSpPr>
        <p:spPr>
          <a:xfrm>
            <a:off x="932225" y="472525"/>
            <a:ext cx="67191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FFFFFF"/>
                </a:solidFill>
                <a:latin typeface="Lato"/>
                <a:ea typeface="Lato"/>
                <a:cs typeface="Lato"/>
                <a:sym typeface="Lato"/>
              </a:rPr>
              <a:t>Currently </a:t>
            </a:r>
            <a:r>
              <a:rPr lang="en">
                <a:solidFill>
                  <a:srgbClr val="FFFFFF"/>
                </a:solidFill>
                <a:latin typeface="Lato"/>
                <a:ea typeface="Lato"/>
                <a:cs typeface="Lato"/>
                <a:sym typeface="Lato"/>
              </a:rPr>
              <a:t>Expected Power compared to </a:t>
            </a:r>
            <a:r>
              <a:rPr lang="en">
                <a:solidFill>
                  <a:srgbClr val="FFFFFF"/>
                </a:solidFill>
                <a:latin typeface="Lato"/>
                <a:ea typeface="Lato"/>
                <a:cs typeface="Lato"/>
                <a:sym typeface="Lato"/>
              </a:rPr>
              <a:t>available</a:t>
            </a:r>
            <a:r>
              <a:rPr lang="en">
                <a:solidFill>
                  <a:srgbClr val="FFFFFF"/>
                </a:solidFill>
                <a:latin typeface="Lato"/>
                <a:ea typeface="Lato"/>
                <a:cs typeface="Lato"/>
                <a:sym typeface="Lato"/>
              </a:rPr>
              <a:t> battery Wh capacity of </a:t>
            </a:r>
            <a:r>
              <a:rPr lang="en" u="sng">
                <a:solidFill>
                  <a:srgbClr val="FFFFFF"/>
                </a:solidFill>
                <a:latin typeface="Lato"/>
                <a:ea typeface="Lato"/>
                <a:cs typeface="Lato"/>
                <a:sym typeface="Lato"/>
              </a:rPr>
              <a:t>101Wh:</a:t>
            </a:r>
            <a:endParaRPr u="sng">
              <a:solidFill>
                <a:srgbClr val="FFFFFF"/>
              </a:solidFill>
              <a:latin typeface="Lato"/>
              <a:ea typeface="Lato"/>
              <a:cs typeface="Lato"/>
              <a:sym typeface="Lato"/>
            </a:endParaRPr>
          </a:p>
        </p:txBody>
      </p:sp>
      <p:sp>
        <p:nvSpPr>
          <p:cNvPr id="272" name="Google Shape;272;p26"/>
          <p:cNvSpPr txBox="1"/>
          <p:nvPr/>
        </p:nvSpPr>
        <p:spPr>
          <a:xfrm>
            <a:off x="6066075" y="55050"/>
            <a:ext cx="29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a:t>
            </a:r>
            <a:endParaRPr>
              <a:latin typeface="Lato"/>
              <a:ea typeface="Lato"/>
              <a:cs typeface="Lato"/>
              <a:sym typeface="Lato"/>
            </a:endParaRPr>
          </a:p>
        </p:txBody>
      </p:sp>
      <p:graphicFrame>
        <p:nvGraphicFramePr>
          <p:cNvPr id="273" name="Google Shape;273;p26"/>
          <p:cNvGraphicFramePr/>
          <p:nvPr/>
        </p:nvGraphicFramePr>
        <p:xfrm>
          <a:off x="99738" y="872725"/>
          <a:ext cx="3000000" cy="3000000"/>
        </p:xfrm>
        <a:graphic>
          <a:graphicData uri="http://schemas.openxmlformats.org/drawingml/2006/table">
            <a:tbl>
              <a:tblPr>
                <a:noFill/>
                <a:tableStyleId>{0D7489A5-CED5-4134-9D81-155F2952C64D}</a:tableStyleId>
              </a:tblPr>
              <a:tblGrid>
                <a:gridCol w="1020325"/>
                <a:gridCol w="642975"/>
                <a:gridCol w="1024600"/>
                <a:gridCol w="1272375"/>
                <a:gridCol w="768450"/>
                <a:gridCol w="1674675"/>
                <a:gridCol w="778700"/>
                <a:gridCol w="1762425"/>
              </a:tblGrid>
              <a:tr h="609575">
                <a:tc>
                  <a:txBody>
                    <a:bodyPr/>
                    <a:lstStyle/>
                    <a:p>
                      <a:pPr indent="0" lvl="0" marL="0" rtl="0" algn="l">
                        <a:spcBef>
                          <a:spcPts val="0"/>
                        </a:spcBef>
                        <a:spcAft>
                          <a:spcPts val="0"/>
                        </a:spcAft>
                        <a:buNone/>
                      </a:pPr>
                      <a:r>
                        <a:rPr lang="en"/>
                        <a:t>Part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Sensors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C</a:t>
                      </a:r>
                      <a:r>
                        <a:rPr lang="en"/>
                        <a:t>ontroller/Processor</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Transmitters/</a:t>
                      </a:r>
                      <a:endParaRPr/>
                    </a:p>
                    <a:p>
                      <a:pPr indent="0" lvl="0" marL="0" rtl="0" algn="l">
                        <a:spcBef>
                          <a:spcPts val="0"/>
                        </a:spcBef>
                        <a:spcAft>
                          <a:spcPts val="0"/>
                        </a:spcAft>
                        <a:buNone/>
                      </a:pPr>
                      <a:r>
                        <a:rPr lang="en"/>
                        <a:t>Receivers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Servos</a:t>
                      </a:r>
                      <a:endParaRPr/>
                    </a:p>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Motors</a:t>
                      </a:r>
                      <a:endParaRPr/>
                    </a:p>
                    <a:p>
                      <a:pPr indent="0" lvl="0" marL="0" rtl="0" algn="l">
                        <a:spcBef>
                          <a:spcPts val="0"/>
                        </a:spcBef>
                        <a:spcAft>
                          <a:spcPts val="0"/>
                        </a:spcAft>
                        <a:buNone/>
                      </a:pPr>
                      <a:r>
                        <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Heat Loss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Total</a:t>
                      </a:r>
                      <a:endParaRPr/>
                    </a:p>
                  </a:txBody>
                  <a:tcPr marT="91425" marB="91425" marR="91425" marL="91425">
                    <a:solidFill>
                      <a:srgbClr val="FFFFFF"/>
                    </a:solidFill>
                  </a:tcPr>
                </a:tc>
              </a:tr>
              <a:tr h="609575">
                <a:tc>
                  <a:txBody>
                    <a:bodyPr/>
                    <a:lstStyle/>
                    <a:p>
                      <a:pPr indent="0" lvl="0" marL="0" rtl="0" algn="l">
                        <a:spcBef>
                          <a:spcPts val="0"/>
                        </a:spcBef>
                        <a:spcAft>
                          <a:spcPts val="0"/>
                        </a:spcAft>
                        <a:buNone/>
                      </a:pPr>
                      <a:r>
                        <a:rPr lang="en"/>
                        <a:t>Expected Power(W)</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.419</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6.38</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4.37</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.12-7.0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84.3</a:t>
                      </a:r>
                      <a:r>
                        <a:rPr lang="en"/>
                        <a:t>-173</a:t>
                      </a:r>
                      <a:endParaRPr/>
                    </a:p>
                    <a:p>
                      <a:pPr indent="0" lvl="0" marL="0" rtl="0" algn="l">
                        <a:spcBef>
                          <a:spcPts val="0"/>
                        </a:spcBef>
                        <a:spcAft>
                          <a:spcPts val="0"/>
                        </a:spcAft>
                        <a:buNone/>
                      </a:pPr>
                      <a:r>
                        <a:rPr lang="en"/>
                        <a:t>(Simulated)</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.94-2.8</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100-194(1275kV)</a:t>
                      </a:r>
                      <a:endParaRPr/>
                    </a:p>
                  </a:txBody>
                  <a:tcPr marT="91425" marB="91425" marR="91425" marL="91425">
                    <a:solidFill>
                      <a:srgbClr val="FFFFFF"/>
                    </a:solidFill>
                  </a:tcPr>
                </a:tc>
              </a:tr>
              <a:tr h="609575">
                <a:tc>
                  <a:txBody>
                    <a:bodyPr/>
                    <a:lstStyle/>
                    <a:p>
                      <a:pPr indent="0" lvl="0" marL="0" rtl="0" algn="l">
                        <a:spcBef>
                          <a:spcPts val="0"/>
                        </a:spcBef>
                        <a:spcAft>
                          <a:spcPts val="0"/>
                        </a:spcAft>
                        <a:buNone/>
                      </a:pPr>
                      <a:r>
                        <a:rPr lang="en"/>
                        <a:t>Actual Power(W)</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.159</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2.80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4.06</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.04-7.0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50.8-135(1275kV)</a:t>
                      </a:r>
                      <a:endParaRPr/>
                    </a:p>
                    <a:p>
                      <a:pPr indent="0" lvl="0" marL="0" rtl="0" algn="l">
                        <a:spcBef>
                          <a:spcPts val="0"/>
                        </a:spcBef>
                        <a:spcAft>
                          <a:spcPts val="0"/>
                        </a:spcAft>
                        <a:buNone/>
                      </a:pPr>
                      <a:r>
                        <a:rPr lang="en"/>
                        <a:t>79.3-181(2600kV)</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.94-2.4</a:t>
                      </a:r>
                      <a:endParaRPr/>
                    </a:p>
                    <a:p>
                      <a:pPr indent="0" lvl="0" marL="0" rtl="0" algn="l">
                        <a:spcBef>
                          <a:spcPts val="0"/>
                        </a:spcBef>
                        <a:spcAft>
                          <a:spcPts val="0"/>
                        </a:spcAft>
                        <a:buNone/>
                      </a:pPr>
                      <a:r>
                        <a:rPr lang="en"/>
                        <a:t>1.3-2.6</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58.8-151(1275kV)</a:t>
                      </a:r>
                      <a:endParaRPr/>
                    </a:p>
                    <a:p>
                      <a:pPr indent="0" lvl="0" marL="0" rtl="0" algn="l">
                        <a:spcBef>
                          <a:spcPts val="0"/>
                        </a:spcBef>
                        <a:spcAft>
                          <a:spcPts val="0"/>
                        </a:spcAft>
                        <a:buNone/>
                      </a:pPr>
                      <a:r>
                        <a:rPr lang="en"/>
                        <a:t>87.3-197(2600kV)</a:t>
                      </a:r>
                      <a:endParaRPr/>
                    </a:p>
                  </a:txBody>
                  <a:tcPr marT="91425" marB="91425" marR="91425" marL="91425">
                    <a:solidFill>
                      <a:srgbClr val="FFFFFF"/>
                    </a:solidFill>
                  </a:tcPr>
                </a:tc>
              </a:tr>
            </a:tbl>
          </a:graphicData>
        </a:graphic>
      </p:graphicFrame>
      <p:graphicFrame>
        <p:nvGraphicFramePr>
          <p:cNvPr id="274" name="Google Shape;274;p26"/>
          <p:cNvGraphicFramePr/>
          <p:nvPr/>
        </p:nvGraphicFramePr>
        <p:xfrm>
          <a:off x="569075" y="2791850"/>
          <a:ext cx="3000000" cy="3000000"/>
        </p:xfrm>
        <a:graphic>
          <a:graphicData uri="http://schemas.openxmlformats.org/drawingml/2006/table">
            <a:tbl>
              <a:tblPr>
                <a:noFill/>
                <a:tableStyleId>{0D7489A5-CED5-4134-9D81-155F2952C64D}</a:tableStyleId>
              </a:tblPr>
              <a:tblGrid>
                <a:gridCol w="2505775"/>
                <a:gridCol w="1630800"/>
                <a:gridCol w="1656450"/>
                <a:gridCol w="2081400"/>
              </a:tblGrid>
              <a:tr h="548625">
                <a:tc>
                  <a:txBody>
                    <a:bodyPr/>
                    <a:lstStyle/>
                    <a:p>
                      <a:pPr indent="0" lvl="0" marL="0" rtl="0" algn="l">
                        <a:spcBef>
                          <a:spcPts val="0"/>
                        </a:spcBef>
                        <a:spcAft>
                          <a:spcPts val="0"/>
                        </a:spcAft>
                        <a:buNone/>
                      </a:pPr>
                      <a:r>
                        <a:rPr lang="en" sz="1200"/>
                        <a:t>Energy(Wh) = Power(W) * Time(h)</a:t>
                      </a:r>
                      <a:endParaRPr sz="1200"/>
                    </a:p>
                  </a:txBody>
                  <a:tcPr marT="91425" marB="91425" marR="91425" marL="91425">
                    <a:solidFill>
                      <a:srgbClr val="FFFFFF"/>
                    </a:solidFill>
                  </a:tcPr>
                </a:tc>
                <a:tc>
                  <a:txBody>
                    <a:bodyPr/>
                    <a:lstStyle/>
                    <a:p>
                      <a:pPr indent="0" lvl="0" marL="0" rtl="0" algn="l">
                        <a:spcBef>
                          <a:spcPts val="0"/>
                        </a:spcBef>
                        <a:spcAft>
                          <a:spcPts val="0"/>
                        </a:spcAft>
                        <a:buNone/>
                      </a:pPr>
                      <a:r>
                        <a:rPr lang="en" sz="1200"/>
                        <a:t>1275kV(Expected)</a:t>
                      </a:r>
                      <a:endParaRPr sz="1200"/>
                    </a:p>
                  </a:txBody>
                  <a:tcPr marT="91425" marB="91425" marR="91425" marL="91425">
                    <a:solidFill>
                      <a:srgbClr val="FFFFFF"/>
                    </a:solidFill>
                  </a:tcPr>
                </a:tc>
                <a:tc>
                  <a:txBody>
                    <a:bodyPr/>
                    <a:lstStyle/>
                    <a:p>
                      <a:pPr indent="0" lvl="0" marL="0" rtl="0" algn="l">
                        <a:spcBef>
                          <a:spcPts val="0"/>
                        </a:spcBef>
                        <a:spcAft>
                          <a:spcPts val="0"/>
                        </a:spcAft>
                        <a:buNone/>
                      </a:pPr>
                      <a:r>
                        <a:rPr lang="en" sz="1200"/>
                        <a:t>1275kV(Real)</a:t>
                      </a:r>
                      <a:endParaRPr sz="12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en" sz="1200"/>
                        <a:t>2600kV(Real)</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68450">
                <a:tc>
                  <a:txBody>
                    <a:bodyPr/>
                    <a:lstStyle/>
                    <a:p>
                      <a:pPr indent="0" lvl="0" marL="0" rtl="0" algn="l">
                        <a:spcBef>
                          <a:spcPts val="0"/>
                        </a:spcBef>
                        <a:spcAft>
                          <a:spcPts val="0"/>
                        </a:spcAft>
                        <a:buNone/>
                      </a:pPr>
                      <a:r>
                        <a:rPr lang="en" sz="1200"/>
                        <a:t>Max Power for .5 hour</a:t>
                      </a:r>
                      <a:endParaRPr sz="1200"/>
                    </a:p>
                  </a:txBody>
                  <a:tcPr marT="91425" marB="91425" marR="91425" marL="91425">
                    <a:solidFill>
                      <a:srgbClr val="FFFFFF"/>
                    </a:solidFill>
                  </a:tcPr>
                </a:tc>
                <a:tc>
                  <a:txBody>
                    <a:bodyPr/>
                    <a:lstStyle/>
                    <a:p>
                      <a:pPr indent="0" lvl="0" marL="0" rtl="0" algn="l">
                        <a:spcBef>
                          <a:spcPts val="0"/>
                        </a:spcBef>
                        <a:spcAft>
                          <a:spcPts val="0"/>
                        </a:spcAft>
                        <a:buNone/>
                      </a:pPr>
                      <a:r>
                        <a:rPr lang="en" sz="1200"/>
                        <a:t>97Wh</a:t>
                      </a:r>
                      <a:endParaRPr sz="1200"/>
                    </a:p>
                  </a:txBody>
                  <a:tcPr marT="91425" marB="91425" marR="91425" marL="91425">
                    <a:solidFill>
                      <a:srgbClr val="FFFFFF"/>
                    </a:solidFill>
                  </a:tcPr>
                </a:tc>
                <a:tc>
                  <a:txBody>
                    <a:bodyPr/>
                    <a:lstStyle/>
                    <a:p>
                      <a:pPr indent="0" lvl="0" marL="0" rtl="0" algn="l">
                        <a:spcBef>
                          <a:spcPts val="0"/>
                        </a:spcBef>
                        <a:spcAft>
                          <a:spcPts val="0"/>
                        </a:spcAft>
                        <a:buNone/>
                      </a:pPr>
                      <a:r>
                        <a:rPr lang="en" sz="1200"/>
                        <a:t>75.5Wh</a:t>
                      </a:r>
                      <a:endParaRPr sz="12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en" sz="1200"/>
                        <a:t>87.3Wh</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r h="365725">
                <a:tc>
                  <a:txBody>
                    <a:bodyPr/>
                    <a:lstStyle/>
                    <a:p>
                      <a:pPr indent="0" lvl="0" marL="0" rtl="0" algn="l">
                        <a:spcBef>
                          <a:spcPts val="0"/>
                        </a:spcBef>
                        <a:spcAft>
                          <a:spcPts val="0"/>
                        </a:spcAft>
                        <a:buNone/>
                      </a:pPr>
                      <a:r>
                        <a:rPr lang="en" sz="1200"/>
                        <a:t>Min Power for 1 hour</a:t>
                      </a:r>
                      <a:endParaRPr sz="1200"/>
                    </a:p>
                  </a:txBody>
                  <a:tcPr marT="91425" marB="91425" marR="91425" marL="91425">
                    <a:solidFill>
                      <a:srgbClr val="FFFFFF"/>
                    </a:solidFill>
                  </a:tcPr>
                </a:tc>
                <a:tc>
                  <a:txBody>
                    <a:bodyPr/>
                    <a:lstStyle/>
                    <a:p>
                      <a:pPr indent="0" lvl="0" marL="0" rtl="0" algn="l">
                        <a:spcBef>
                          <a:spcPts val="0"/>
                        </a:spcBef>
                        <a:spcAft>
                          <a:spcPts val="0"/>
                        </a:spcAft>
                        <a:buNone/>
                      </a:pPr>
                      <a:r>
                        <a:rPr lang="en" sz="1200"/>
                        <a:t>100Wh</a:t>
                      </a:r>
                      <a:endParaRPr sz="1200"/>
                    </a:p>
                  </a:txBody>
                  <a:tcPr marT="91425" marB="91425" marR="91425" marL="91425">
                    <a:solidFill>
                      <a:srgbClr val="FFFFFF"/>
                    </a:solidFill>
                  </a:tcPr>
                </a:tc>
                <a:tc>
                  <a:txBody>
                    <a:bodyPr/>
                    <a:lstStyle/>
                    <a:p>
                      <a:pPr indent="0" lvl="0" marL="0" rtl="0" algn="l">
                        <a:spcBef>
                          <a:spcPts val="0"/>
                        </a:spcBef>
                        <a:spcAft>
                          <a:spcPts val="0"/>
                        </a:spcAft>
                        <a:buNone/>
                      </a:pPr>
                      <a:r>
                        <a:rPr lang="en" sz="1200"/>
                        <a:t>58.8Wh</a:t>
                      </a:r>
                      <a:endParaRPr sz="1200"/>
                    </a:p>
                  </a:txBody>
                  <a:tcPr marT="91425" marB="91425" marR="91425" marL="91425">
                    <a:lnR cap="flat" cmpd="sng" w="9525">
                      <a:solidFill>
                        <a:srgbClr val="9E9E9E"/>
                      </a:solidFill>
                      <a:prstDash val="solid"/>
                      <a:round/>
                      <a:headEnd len="sm" w="sm" type="none"/>
                      <a:tailEnd len="sm" w="sm" type="none"/>
                    </a:lnR>
                    <a:solidFill>
                      <a:srgbClr val="FFFFFF"/>
                    </a:solidFill>
                  </a:tcPr>
                </a:tc>
                <a:tc>
                  <a:txBody>
                    <a:bodyPr/>
                    <a:lstStyle/>
                    <a:p>
                      <a:pPr indent="0" lvl="0" marL="0" rtl="0" algn="l">
                        <a:spcBef>
                          <a:spcPts val="0"/>
                        </a:spcBef>
                        <a:spcAft>
                          <a:spcPts val="0"/>
                        </a:spcAft>
                        <a:buNone/>
                      </a:pPr>
                      <a:r>
                        <a:rPr lang="en" sz="1200"/>
                        <a:t>98.5Wh</a:t>
                      </a:r>
                      <a:endParaRPr sz="1200"/>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FFFFFF"/>
                    </a:solidFill>
                  </a:tcPr>
                </a:tc>
              </a:tr>
            </a:tbl>
          </a:graphicData>
        </a:graphic>
      </p:graphicFrame>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78" name="Shape 278"/>
        <p:cNvGrpSpPr/>
        <p:nvPr/>
      </p:nvGrpSpPr>
      <p:grpSpPr>
        <a:xfrm>
          <a:off x="0" y="0"/>
          <a:ext cx="0" cy="0"/>
          <a:chOff x="0" y="0"/>
          <a:chExt cx="0" cy="0"/>
        </a:xfrm>
      </p:grpSpPr>
      <p:sp>
        <p:nvSpPr>
          <p:cNvPr id="279" name="Google Shape;279;p27"/>
          <p:cNvSpPr txBox="1"/>
          <p:nvPr>
            <p:ph type="title"/>
          </p:nvPr>
        </p:nvSpPr>
        <p:spPr>
          <a:xfrm>
            <a:off x="1297500" y="102425"/>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Arial"/>
                <a:ea typeface="Arial"/>
                <a:cs typeface="Arial"/>
                <a:sym typeface="Arial"/>
              </a:rPr>
              <a:t>Battery Selection</a:t>
            </a:r>
            <a:endParaRPr/>
          </a:p>
        </p:txBody>
      </p:sp>
      <p:sp>
        <p:nvSpPr>
          <p:cNvPr id="280" name="Google Shape;280;p27"/>
          <p:cNvSpPr txBox="1"/>
          <p:nvPr>
            <p:ph idx="1" type="body"/>
          </p:nvPr>
        </p:nvSpPr>
        <p:spPr>
          <a:xfrm>
            <a:off x="205475" y="2390913"/>
            <a:ext cx="5087100" cy="1905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Total power expected to range from </a:t>
            </a:r>
            <a:r>
              <a:rPr lang="en" u="sng"/>
              <a:t>94.7Wh for half an hour flight</a:t>
            </a:r>
            <a:r>
              <a:rPr lang="en"/>
              <a:t> to </a:t>
            </a:r>
            <a:r>
              <a:rPr lang="en" u="sng"/>
              <a:t>101.5Wh for one hour flight</a:t>
            </a:r>
            <a:endParaRPr u="sng"/>
          </a:p>
          <a:p>
            <a:pPr indent="-304958" lvl="0" marL="457200" rtl="0" algn="l">
              <a:spcBef>
                <a:spcPts val="1200"/>
              </a:spcBef>
              <a:spcAft>
                <a:spcPts val="0"/>
              </a:spcAft>
              <a:buSzPct val="100000"/>
              <a:buChar char="-"/>
            </a:pPr>
            <a:r>
              <a:rPr lang="en"/>
              <a:t>Battery chosen as 3S Lipo to get max power from our motors, rated for 2-3S Lipo</a:t>
            </a:r>
            <a:endParaRPr/>
          </a:p>
          <a:p>
            <a:pPr indent="-304958" lvl="0" marL="457200" rtl="0" algn="l">
              <a:spcBef>
                <a:spcPts val="0"/>
              </a:spcBef>
              <a:spcAft>
                <a:spcPts val="0"/>
              </a:spcAft>
              <a:buSzPct val="100000"/>
              <a:buChar char="-"/>
            </a:pPr>
            <a:r>
              <a:rPr lang="en" u="sng"/>
              <a:t>Capacity chosen as 122.1Wh</a:t>
            </a:r>
            <a:r>
              <a:rPr lang="en"/>
              <a:t>, assuming linear depth of discharge due to lack of a discharge curve and an alarm voltage of 3.2V per cell to avoid 3.0V battery breakdown voltage with a 4.2V max voltage per cell, </a:t>
            </a:r>
            <a:r>
              <a:rPr lang="en" u="sng"/>
              <a:t>5/6th of this battery Wh capacity would be 101.7Wh</a:t>
            </a:r>
            <a:r>
              <a:rPr lang="en"/>
              <a:t>, above requirements for half and full hour flights</a:t>
            </a:r>
            <a:endParaRPr/>
          </a:p>
        </p:txBody>
      </p:sp>
      <p:sp>
        <p:nvSpPr>
          <p:cNvPr id="281" name="Google Shape;281;p27"/>
          <p:cNvSpPr txBox="1"/>
          <p:nvPr/>
        </p:nvSpPr>
        <p:spPr>
          <a:xfrm>
            <a:off x="1136775" y="535975"/>
            <a:ext cx="6046500" cy="400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a:solidFill>
                  <a:srgbClr val="FFFFFF"/>
                </a:solidFill>
                <a:latin typeface="Lato"/>
                <a:ea typeface="Lato"/>
                <a:cs typeface="Lato"/>
                <a:sym typeface="Lato"/>
              </a:rPr>
              <a:t>Expected Power:</a:t>
            </a:r>
            <a:endParaRPr>
              <a:solidFill>
                <a:srgbClr val="FFFFFF"/>
              </a:solidFill>
              <a:latin typeface="Lato"/>
              <a:ea typeface="Lato"/>
              <a:cs typeface="Lato"/>
              <a:sym typeface="Lato"/>
            </a:endParaRPr>
          </a:p>
        </p:txBody>
      </p:sp>
      <p:sp>
        <p:nvSpPr>
          <p:cNvPr id="282" name="Google Shape;282;p27"/>
          <p:cNvSpPr txBox="1"/>
          <p:nvPr/>
        </p:nvSpPr>
        <p:spPr>
          <a:xfrm>
            <a:off x="6066075" y="55050"/>
            <a:ext cx="29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a:t>
            </a:r>
            <a:endParaRPr>
              <a:latin typeface="Lato"/>
              <a:ea typeface="Lato"/>
              <a:cs typeface="Lato"/>
              <a:sym typeface="Lato"/>
            </a:endParaRPr>
          </a:p>
        </p:txBody>
      </p:sp>
      <p:graphicFrame>
        <p:nvGraphicFramePr>
          <p:cNvPr id="283" name="Google Shape;283;p27"/>
          <p:cNvGraphicFramePr/>
          <p:nvPr/>
        </p:nvGraphicFramePr>
        <p:xfrm>
          <a:off x="205475" y="863925"/>
          <a:ext cx="3000000" cy="3000000"/>
        </p:xfrm>
        <a:graphic>
          <a:graphicData uri="http://schemas.openxmlformats.org/drawingml/2006/table">
            <a:tbl>
              <a:tblPr>
                <a:noFill/>
                <a:tableStyleId>{0D7489A5-CED5-4134-9D81-155F2952C64D}</a:tableStyleId>
              </a:tblPr>
              <a:tblGrid>
                <a:gridCol w="1247575"/>
                <a:gridCol w="996925"/>
                <a:gridCol w="1498225"/>
                <a:gridCol w="1247575"/>
                <a:gridCol w="1247575"/>
                <a:gridCol w="1247575"/>
                <a:gridCol w="1247575"/>
              </a:tblGrid>
              <a:tr h="602350">
                <a:tc>
                  <a:txBody>
                    <a:bodyPr/>
                    <a:lstStyle/>
                    <a:p>
                      <a:pPr indent="0" lvl="0" marL="0" rtl="0" algn="l">
                        <a:spcBef>
                          <a:spcPts val="0"/>
                        </a:spcBef>
                        <a:spcAft>
                          <a:spcPts val="0"/>
                        </a:spcAft>
                        <a:buNone/>
                      </a:pPr>
                      <a:r>
                        <a:rPr lang="en"/>
                        <a:t>Parts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Sensors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Microcontroller/Microprocessor</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Transmitters/</a:t>
                      </a:r>
                      <a:endParaRPr/>
                    </a:p>
                    <a:p>
                      <a:pPr indent="0" lvl="0" marL="0" rtl="0" algn="l">
                        <a:spcBef>
                          <a:spcPts val="0"/>
                        </a:spcBef>
                        <a:spcAft>
                          <a:spcPts val="0"/>
                        </a:spcAft>
                        <a:buNone/>
                      </a:pPr>
                      <a:r>
                        <a:rPr lang="en"/>
                        <a:t>Receivers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Servos</a:t>
                      </a:r>
                      <a:endParaRPr/>
                    </a:p>
                    <a:p>
                      <a:pPr indent="0" lvl="0" marL="0" rtl="0" algn="l">
                        <a:spcBef>
                          <a:spcPts val="0"/>
                        </a:spcBef>
                        <a:spcAft>
                          <a:spcPts val="0"/>
                        </a:spcAft>
                        <a:buNone/>
                      </a:pPr>
                      <a:r>
                        <a:rPr lang="en"/>
                        <a:t>(Depends on activity)</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Motors</a:t>
                      </a:r>
                      <a:endParaRPr/>
                    </a:p>
                    <a:p>
                      <a:pPr indent="0" lvl="0" marL="0" rtl="0" algn="l">
                        <a:spcBef>
                          <a:spcPts val="0"/>
                        </a:spcBef>
                        <a:spcAft>
                          <a:spcPts val="0"/>
                        </a:spcAft>
                        <a:buNone/>
                      </a:pPr>
                      <a:r>
                        <a:rPr lang="en"/>
                        <a:t>(Depends on activity)</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Heat Loss</a:t>
                      </a:r>
                      <a:endParaRPr/>
                    </a:p>
                  </a:txBody>
                  <a:tcPr marT="91425" marB="91425" marR="91425" marL="91425">
                    <a:solidFill>
                      <a:srgbClr val="FFFFFF"/>
                    </a:solidFill>
                  </a:tcPr>
                </a:tc>
              </a:tr>
              <a:tr h="609575">
                <a:tc>
                  <a:txBody>
                    <a:bodyPr/>
                    <a:lstStyle/>
                    <a:p>
                      <a:pPr indent="0" lvl="0" marL="0" rtl="0" algn="l">
                        <a:spcBef>
                          <a:spcPts val="0"/>
                        </a:spcBef>
                        <a:spcAft>
                          <a:spcPts val="0"/>
                        </a:spcAft>
                        <a:buNone/>
                      </a:pPr>
                      <a:r>
                        <a:rPr lang="en"/>
                        <a:t>Expected Power(W)</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.466</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4.02</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4.43</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2.4 - 7</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79.5-162</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11.4</a:t>
                      </a:r>
                      <a:endParaRPr/>
                    </a:p>
                  </a:txBody>
                  <a:tcPr marT="91425" marB="91425" marR="91425" marL="91425">
                    <a:solidFill>
                      <a:srgbClr val="FFFFFF"/>
                    </a:solidFill>
                  </a:tcPr>
                </a:tc>
              </a:tr>
            </a:tbl>
          </a:graphicData>
        </a:graphic>
      </p:graphicFrame>
      <p:sp>
        <p:nvSpPr>
          <p:cNvPr id="284" name="Google Shape;284;p27"/>
          <p:cNvSpPr txBox="1"/>
          <p:nvPr/>
        </p:nvSpPr>
        <p:spPr>
          <a:xfrm>
            <a:off x="0" y="885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pic>
        <p:nvPicPr>
          <p:cNvPr id="285" name="Google Shape;285;p27"/>
          <p:cNvPicPr preferRelativeResize="0"/>
          <p:nvPr/>
        </p:nvPicPr>
        <p:blipFill>
          <a:blip r:embed="rId3">
            <a:alphaModFix/>
          </a:blip>
          <a:stretch>
            <a:fillRect/>
          </a:stretch>
        </p:blipFill>
        <p:spPr>
          <a:xfrm>
            <a:off x="5525895" y="2545670"/>
            <a:ext cx="3280325" cy="2521150"/>
          </a:xfrm>
          <a:prstGeom prst="rect">
            <a:avLst/>
          </a:prstGeom>
          <a:noFill/>
          <a:ln>
            <a:noFill/>
          </a:ln>
        </p:spPr>
      </p:pic>
      <p:sp>
        <p:nvSpPr>
          <p:cNvPr id="286" name="Google Shape;286;p27"/>
          <p:cNvSpPr txBox="1"/>
          <p:nvPr/>
        </p:nvSpPr>
        <p:spPr>
          <a:xfrm>
            <a:off x="442000" y="4235650"/>
            <a:ext cx="54810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Typical Lipo Discharge Curve: </a:t>
            </a:r>
            <a:r>
              <a:rPr lang="en" sz="800" u="sng">
                <a:solidFill>
                  <a:schemeClr val="hlink"/>
                </a:solidFill>
                <a:latin typeface="Lato"/>
                <a:ea typeface="Lato"/>
                <a:cs typeface="Lato"/>
                <a:sym typeface="Lato"/>
                <a:hlinkClick r:id="rId4"/>
              </a:rPr>
              <a:t>https://electronics.stackexchange.com</a:t>
            </a:r>
            <a:endParaRPr sz="8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Shows large dip after 3.2V voltage after up to 90% current discharge at 2C</a:t>
            </a:r>
            <a:endParaRPr sz="1200">
              <a:solidFill>
                <a:srgbClr val="FFFFFF"/>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This means we chose a slightly larger battery than needed previously</a:t>
            </a:r>
            <a:endParaRPr sz="1200">
              <a:solidFill>
                <a:srgbClr val="FFFFFF"/>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290" name="Shape 290"/>
        <p:cNvGrpSpPr/>
        <p:nvPr/>
      </p:nvGrpSpPr>
      <p:grpSpPr>
        <a:xfrm>
          <a:off x="0" y="0"/>
          <a:ext cx="0" cy="0"/>
          <a:chOff x="0" y="0"/>
          <a:chExt cx="0" cy="0"/>
        </a:xfrm>
      </p:grpSpPr>
      <p:sp>
        <p:nvSpPr>
          <p:cNvPr id="291" name="Google Shape;291;p2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Higher Expected Battery Flight Times</a:t>
            </a:r>
            <a:endParaRPr/>
          </a:p>
        </p:txBody>
      </p:sp>
      <p:sp>
        <p:nvSpPr>
          <p:cNvPr id="292" name="Google Shape;292;p28"/>
          <p:cNvSpPr txBox="1"/>
          <p:nvPr>
            <p:ph idx="1" type="body"/>
          </p:nvPr>
        </p:nvSpPr>
        <p:spPr>
          <a:xfrm>
            <a:off x="1297500" y="1116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Assuming 90% of total capacity is used instead of 83% previously used.</a:t>
            </a:r>
            <a:endParaRPr/>
          </a:p>
        </p:txBody>
      </p:sp>
      <p:graphicFrame>
        <p:nvGraphicFramePr>
          <p:cNvPr id="293" name="Google Shape;293;p28"/>
          <p:cNvGraphicFramePr/>
          <p:nvPr/>
        </p:nvGraphicFramePr>
        <p:xfrm>
          <a:off x="216950" y="1554225"/>
          <a:ext cx="3000000" cy="3000000"/>
        </p:xfrm>
        <a:graphic>
          <a:graphicData uri="http://schemas.openxmlformats.org/drawingml/2006/table">
            <a:tbl>
              <a:tblPr>
                <a:noFill/>
                <a:tableStyleId>{0D7489A5-CED5-4134-9D81-155F2952C64D}</a:tableStyleId>
              </a:tblPr>
              <a:tblGrid>
                <a:gridCol w="2177525"/>
                <a:gridCol w="2177525"/>
                <a:gridCol w="2177525"/>
                <a:gridCol w="2177525"/>
              </a:tblGrid>
              <a:tr h="378975">
                <a:tc>
                  <a:txBody>
                    <a:bodyPr/>
                    <a:lstStyle/>
                    <a:p>
                      <a:pPr indent="0" lvl="0" marL="0" rtl="0" algn="l">
                        <a:spcBef>
                          <a:spcPts val="0"/>
                        </a:spcBef>
                        <a:spcAft>
                          <a:spcPts val="0"/>
                        </a:spcAft>
                        <a:buNone/>
                      </a:pPr>
                      <a:r>
                        <a:rPr lang="en"/>
                        <a:t>Motors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Always Opposing Max Drag Flight Time</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Hovering Only Flight Time</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Satisfies Requirement?</a:t>
                      </a:r>
                      <a:endParaRPr/>
                    </a:p>
                  </a:txBody>
                  <a:tcPr marT="91425" marB="91425" marR="91425" marL="91425">
                    <a:solidFill>
                      <a:srgbClr val="FFFFFF"/>
                    </a:solidFill>
                  </a:tcPr>
                </a:tc>
              </a:tr>
              <a:tr h="409050">
                <a:tc>
                  <a:txBody>
                    <a:bodyPr/>
                    <a:lstStyle/>
                    <a:p>
                      <a:pPr indent="0" lvl="0" marL="0" rtl="0" algn="l">
                        <a:spcBef>
                          <a:spcPts val="0"/>
                        </a:spcBef>
                        <a:spcAft>
                          <a:spcPts val="0"/>
                        </a:spcAft>
                        <a:buNone/>
                      </a:pPr>
                      <a:r>
                        <a:rPr lang="en"/>
                        <a:t>(Intended)1275 kV with 20A 4 in 1 ESC</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43.6 minutes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112 minutes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solidFill>
                            <a:srgbClr val="38761D"/>
                          </a:solidFill>
                        </a:rPr>
                        <a:t>Yes</a:t>
                      </a:r>
                      <a:endParaRPr>
                        <a:solidFill>
                          <a:srgbClr val="38761D"/>
                        </a:solidFill>
                      </a:endParaRPr>
                    </a:p>
                  </a:txBody>
                  <a:tcPr marT="91425" marB="91425" marR="91425" marL="91425">
                    <a:solidFill>
                      <a:srgbClr val="FFFFFF"/>
                    </a:solidFill>
                  </a:tcPr>
                </a:tc>
              </a:tr>
              <a:tr h="381050">
                <a:tc>
                  <a:txBody>
                    <a:bodyPr/>
                    <a:lstStyle/>
                    <a:p>
                      <a:pPr indent="0" lvl="0" marL="0" rtl="0" algn="l">
                        <a:spcBef>
                          <a:spcPts val="0"/>
                        </a:spcBef>
                        <a:spcAft>
                          <a:spcPts val="0"/>
                        </a:spcAft>
                        <a:buNone/>
                      </a:pPr>
                      <a:r>
                        <a:rPr lang="en"/>
                        <a:t>(Replacement)2600 kV with 4 single 30A ESCs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33.2</a:t>
                      </a:r>
                      <a:r>
                        <a:rPr lang="en"/>
                        <a:t> minutes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t>75.5</a:t>
                      </a:r>
                      <a:r>
                        <a:rPr lang="en"/>
                        <a:t> minutes</a:t>
                      </a:r>
                      <a:endParaRPr/>
                    </a:p>
                  </a:txBody>
                  <a:tcPr marT="91425" marB="91425" marR="91425" marL="91425">
                    <a:solidFill>
                      <a:srgbClr val="FFFFFF"/>
                    </a:solidFill>
                  </a:tcPr>
                </a:tc>
                <a:tc>
                  <a:txBody>
                    <a:bodyPr/>
                    <a:lstStyle/>
                    <a:p>
                      <a:pPr indent="0" lvl="0" marL="0" rtl="0" algn="l">
                        <a:spcBef>
                          <a:spcPts val="0"/>
                        </a:spcBef>
                        <a:spcAft>
                          <a:spcPts val="0"/>
                        </a:spcAft>
                        <a:buNone/>
                      </a:pPr>
                      <a:r>
                        <a:rPr lang="en">
                          <a:solidFill>
                            <a:srgbClr val="38761D"/>
                          </a:solidFill>
                        </a:rPr>
                        <a:t>Yes</a:t>
                      </a:r>
                      <a:endParaRPr>
                        <a:solidFill>
                          <a:srgbClr val="38761D"/>
                        </a:solidFill>
                      </a:endParaRPr>
                    </a:p>
                  </a:txBody>
                  <a:tcPr marT="91425" marB="91425" marR="91425" marL="91425">
                    <a:solidFill>
                      <a:srgbClr val="FFFFFF"/>
                    </a:solidFill>
                  </a:tcPr>
                </a:tc>
              </a:tr>
            </a:tbl>
          </a:graphicData>
        </a:graphic>
      </p:graphicFrame>
      <p:sp>
        <p:nvSpPr>
          <p:cNvPr id="294" name="Google Shape;294;p28"/>
          <p:cNvSpPr txBox="1"/>
          <p:nvPr/>
        </p:nvSpPr>
        <p:spPr>
          <a:xfrm>
            <a:off x="693175" y="3566300"/>
            <a:ext cx="7524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Conclusion: Estimating a higher battery available capacity would allow us to further guarantee 30 minute flight time during autonomous flight and will be closer to the 1 hour stretch goal without affecting system </a:t>
            </a:r>
            <a:r>
              <a:rPr lang="en">
                <a:solidFill>
                  <a:srgbClr val="FFFFFF"/>
                </a:solidFill>
                <a:latin typeface="Lato"/>
                <a:ea typeface="Lato"/>
                <a:cs typeface="Lato"/>
                <a:sym typeface="Lato"/>
              </a:rPr>
              <a:t>weight.</a:t>
            </a:r>
            <a:endParaRPr>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8" name="Shape 298"/>
        <p:cNvGrpSpPr/>
        <p:nvPr/>
      </p:nvGrpSpPr>
      <p:grpSpPr>
        <a:xfrm>
          <a:off x="0" y="0"/>
          <a:ext cx="0" cy="0"/>
          <a:chOff x="0" y="0"/>
          <a:chExt cx="0" cy="0"/>
        </a:xfrm>
      </p:grpSpPr>
      <p:sp>
        <p:nvSpPr>
          <p:cNvPr id="299" name="Google Shape;299;p29"/>
          <p:cNvSpPr txBox="1"/>
          <p:nvPr>
            <p:ph type="title"/>
          </p:nvPr>
        </p:nvSpPr>
        <p:spPr>
          <a:xfrm>
            <a:off x="1052550" y="-47325"/>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Arial"/>
                <a:ea typeface="Arial"/>
                <a:cs typeface="Arial"/>
                <a:sym typeface="Arial"/>
              </a:rPr>
              <a:t>Motor Power Test Was Conducted</a:t>
            </a:r>
            <a:endParaRPr/>
          </a:p>
        </p:txBody>
      </p:sp>
      <p:sp>
        <p:nvSpPr>
          <p:cNvPr id="300" name="Google Shape;300;p29"/>
          <p:cNvSpPr txBox="1"/>
          <p:nvPr>
            <p:ph idx="1" type="body"/>
          </p:nvPr>
        </p:nvSpPr>
        <p:spPr>
          <a:xfrm>
            <a:off x="489050" y="3870600"/>
            <a:ext cx="3100500" cy="12729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Limitation: Thrust unable to be tested in different wind conditions</a:t>
            </a:r>
            <a:endParaRPr/>
          </a:p>
        </p:txBody>
      </p:sp>
      <p:sp>
        <p:nvSpPr>
          <p:cNvPr id="301" name="Google Shape;301;p29"/>
          <p:cNvSpPr txBox="1"/>
          <p:nvPr/>
        </p:nvSpPr>
        <p:spPr>
          <a:xfrm>
            <a:off x="6066075" y="55050"/>
            <a:ext cx="29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a:t>
            </a:r>
            <a:endParaRPr>
              <a:latin typeface="Lato"/>
              <a:ea typeface="Lato"/>
              <a:cs typeface="Lato"/>
              <a:sym typeface="Lato"/>
            </a:endParaRPr>
          </a:p>
        </p:txBody>
      </p:sp>
      <p:cxnSp>
        <p:nvCxnSpPr>
          <p:cNvPr id="302" name="Google Shape;302;p29"/>
          <p:cNvCxnSpPr/>
          <p:nvPr/>
        </p:nvCxnSpPr>
        <p:spPr>
          <a:xfrm rot="10800000">
            <a:off x="2636925" y="4120825"/>
            <a:ext cx="0" cy="381000"/>
          </a:xfrm>
          <a:prstGeom prst="straightConnector1">
            <a:avLst/>
          </a:prstGeom>
          <a:noFill/>
          <a:ln cap="flat" cmpd="sng" w="9525">
            <a:solidFill>
              <a:schemeClr val="dk1"/>
            </a:solidFill>
            <a:prstDash val="solid"/>
            <a:round/>
            <a:headEnd len="med" w="med" type="none"/>
            <a:tailEnd len="med" w="med" type="none"/>
          </a:ln>
        </p:spPr>
      </p:cxnSp>
      <p:pic>
        <p:nvPicPr>
          <p:cNvPr id="303" name="Google Shape;303;p29"/>
          <p:cNvPicPr preferRelativeResize="0"/>
          <p:nvPr/>
        </p:nvPicPr>
        <p:blipFill>
          <a:blip r:embed="rId3">
            <a:alphaModFix/>
          </a:blip>
          <a:stretch>
            <a:fillRect/>
          </a:stretch>
        </p:blipFill>
        <p:spPr>
          <a:xfrm>
            <a:off x="6727300" y="1074637"/>
            <a:ext cx="1269251" cy="1692349"/>
          </a:xfrm>
          <a:prstGeom prst="rect">
            <a:avLst/>
          </a:prstGeom>
          <a:noFill/>
          <a:ln>
            <a:noFill/>
          </a:ln>
        </p:spPr>
      </p:pic>
      <p:sp>
        <p:nvSpPr>
          <p:cNvPr id="304" name="Google Shape;304;p29"/>
          <p:cNvSpPr txBox="1"/>
          <p:nvPr/>
        </p:nvSpPr>
        <p:spPr>
          <a:xfrm>
            <a:off x="1067200" y="794250"/>
            <a:ext cx="5614800" cy="320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Procedure: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
                <a:solidFill>
                  <a:srgbClr val="FFFFFF"/>
                </a:solidFill>
                <a:latin typeface="Lato"/>
                <a:ea typeface="Lato"/>
                <a:cs typeface="Lato"/>
                <a:sym typeface="Lato"/>
              </a:rPr>
              <a:t>Tape motor on top of 2kg Sunny-D Bottle that is taped to an electric scale, </a:t>
            </a:r>
            <a:r>
              <a:rPr lang="en">
                <a:solidFill>
                  <a:srgbClr val="FFFFFF"/>
                </a:solidFill>
                <a:latin typeface="Lato"/>
                <a:ea typeface="Lato"/>
                <a:cs typeface="Lato"/>
                <a:sym typeface="Lato"/>
              </a:rPr>
              <a:t>since one motor cannot lift 2kg</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
                <a:solidFill>
                  <a:srgbClr val="FFFFFF"/>
                </a:solidFill>
                <a:latin typeface="Lato"/>
                <a:ea typeface="Lato"/>
                <a:cs typeface="Lato"/>
                <a:sym typeface="Lato"/>
              </a:rPr>
              <a:t>Connect Motor’s 3 inputs to ESC that is powered by the battery with the positive end going through a multimeter</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
                <a:solidFill>
                  <a:srgbClr val="FFFFFF"/>
                </a:solidFill>
                <a:latin typeface="Lato"/>
                <a:ea typeface="Lato"/>
                <a:cs typeface="Lato"/>
                <a:sym typeface="Lato"/>
              </a:rPr>
              <a:t>Connect ESC signal to RC receiver, powered by 5V outlet and with a common ground to the battery</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
                <a:solidFill>
                  <a:srgbClr val="FFFFFF"/>
                </a:solidFill>
                <a:latin typeface="Lato"/>
                <a:ea typeface="Lato"/>
                <a:cs typeface="Lato"/>
                <a:sym typeface="Lato"/>
              </a:rPr>
              <a:t>For every 5% of throttle, wait 3 seconds for current on the multimeter and weight change on the scale to stabilize and record</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
                <a:solidFill>
                  <a:srgbClr val="FFFFFF"/>
                </a:solidFill>
                <a:latin typeface="Lato"/>
                <a:ea typeface="Lato"/>
                <a:cs typeface="Lato"/>
                <a:sym typeface="Lato"/>
              </a:rPr>
              <a:t>Repeat also when static thrust</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approaches desired</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values of 125g and 250g</a:t>
            </a:r>
            <a:endParaRPr>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305" name="Google Shape;305;p29"/>
          <p:cNvSpPr txBox="1"/>
          <p:nvPr/>
        </p:nvSpPr>
        <p:spPr>
          <a:xfrm>
            <a:off x="1067200" y="340000"/>
            <a:ext cx="726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Expectation: Original Motors will follow expected power curve from simulation, while the replacement motors will be much more power inefficient de to higher kV rating</a:t>
            </a:r>
            <a:endParaRPr>
              <a:solidFill>
                <a:schemeClr val="lt1"/>
              </a:solidFill>
              <a:latin typeface="Lato"/>
              <a:ea typeface="Lato"/>
              <a:cs typeface="Lato"/>
              <a:sym typeface="Lato"/>
            </a:endParaRPr>
          </a:p>
        </p:txBody>
      </p:sp>
      <p:pic>
        <p:nvPicPr>
          <p:cNvPr id="306" name="Google Shape;306;p29"/>
          <p:cNvPicPr preferRelativeResize="0"/>
          <p:nvPr/>
        </p:nvPicPr>
        <p:blipFill>
          <a:blip r:embed="rId4">
            <a:alphaModFix/>
          </a:blip>
          <a:stretch>
            <a:fillRect/>
          </a:stretch>
        </p:blipFill>
        <p:spPr>
          <a:xfrm>
            <a:off x="4144125" y="2974850"/>
            <a:ext cx="4561512" cy="1997975"/>
          </a:xfrm>
          <a:prstGeom prst="rect">
            <a:avLst/>
          </a:prstGeom>
          <a:noFill/>
          <a:ln>
            <a:noFill/>
          </a:ln>
        </p:spPr>
      </p:pic>
      <p:sp>
        <p:nvSpPr>
          <p:cNvPr id="307" name="Google Shape;307;p29"/>
          <p:cNvSpPr txBox="1"/>
          <p:nvPr/>
        </p:nvSpPr>
        <p:spPr>
          <a:xfrm>
            <a:off x="7340075" y="4078625"/>
            <a:ext cx="145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highlight>
                  <a:srgbClr val="F4CCCC"/>
                </a:highlight>
                <a:latin typeface="Lato"/>
                <a:ea typeface="Lato"/>
                <a:cs typeface="Lato"/>
                <a:sym typeface="Lato"/>
              </a:rPr>
              <a:t>Red</a:t>
            </a:r>
            <a:r>
              <a:rPr lang="en" sz="800">
                <a:latin typeface="Lato"/>
                <a:ea typeface="Lato"/>
                <a:cs typeface="Lato"/>
                <a:sym typeface="Lato"/>
              </a:rPr>
              <a:t> = Measurement tool</a:t>
            </a:r>
            <a:endParaRPr sz="800">
              <a:latin typeface="Lato"/>
              <a:ea typeface="Lato"/>
              <a:cs typeface="Lato"/>
              <a:sym typeface="Lato"/>
            </a:endParaRPr>
          </a:p>
          <a:p>
            <a:pPr indent="0" lvl="0" marL="0" rtl="0" algn="l">
              <a:spcBef>
                <a:spcPts val="0"/>
              </a:spcBef>
              <a:spcAft>
                <a:spcPts val="0"/>
              </a:spcAft>
              <a:buNone/>
            </a:pPr>
            <a:r>
              <a:rPr lang="en" sz="800">
                <a:highlight>
                  <a:srgbClr val="C9DAF8"/>
                </a:highlight>
                <a:latin typeface="Lato"/>
                <a:ea typeface="Lato"/>
                <a:cs typeface="Lato"/>
                <a:sym typeface="Lato"/>
              </a:rPr>
              <a:t>Blue</a:t>
            </a:r>
            <a:r>
              <a:rPr lang="en" sz="800">
                <a:latin typeface="Lato"/>
                <a:ea typeface="Lato"/>
                <a:cs typeface="Lato"/>
                <a:sym typeface="Lato"/>
              </a:rPr>
              <a:t> = System</a:t>
            </a:r>
            <a:endParaRPr sz="800">
              <a:latin typeface="Lato"/>
              <a:ea typeface="Lato"/>
              <a:cs typeface="Lato"/>
              <a:sym typeface="Lato"/>
            </a:endParaRPr>
          </a:p>
        </p:txBody>
      </p:sp>
      <p:sp>
        <p:nvSpPr>
          <p:cNvPr id="308" name="Google Shape;308;p29"/>
          <p:cNvSpPr txBox="1"/>
          <p:nvPr/>
        </p:nvSpPr>
        <p:spPr>
          <a:xfrm>
            <a:off x="8041850" y="1447850"/>
            <a:ext cx="11199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FFFF"/>
                </a:solidFill>
                <a:latin typeface="Lato"/>
                <a:ea typeface="Lato"/>
                <a:cs typeface="Lato"/>
                <a:sym typeface="Lato"/>
              </a:rPr>
              <a:t>The Sunny-D Test Scale</a:t>
            </a:r>
            <a:endParaRPr sz="1000">
              <a:solidFill>
                <a:srgbClr val="FFFFFF"/>
              </a:solidFill>
              <a:latin typeface="Lato"/>
              <a:ea typeface="Lato"/>
              <a:cs typeface="Lato"/>
              <a:sym typeface="Lato"/>
            </a:endParaRPr>
          </a:p>
          <a:p>
            <a:pPr indent="0" lvl="0" marL="0" rtl="0" algn="l">
              <a:spcBef>
                <a:spcPts val="0"/>
              </a:spcBef>
              <a:spcAft>
                <a:spcPts val="0"/>
              </a:spcAft>
              <a:buNone/>
            </a:pPr>
            <a:r>
              <a:rPr lang="en" sz="1000">
                <a:solidFill>
                  <a:srgbClr val="FFFFFF"/>
                </a:solidFill>
                <a:latin typeface="Lato"/>
                <a:ea typeface="Lato"/>
                <a:cs typeface="Lato"/>
                <a:sym typeface="Lato"/>
              </a:rPr>
              <a:t>Setup</a:t>
            </a:r>
            <a:endParaRPr sz="1000">
              <a:solidFill>
                <a:srgbClr val="FFFFFF"/>
              </a:solidFill>
              <a:latin typeface="Lato"/>
              <a:ea typeface="Lato"/>
              <a:cs typeface="Lato"/>
              <a:sym typeface="Lato"/>
            </a:endParaRPr>
          </a:p>
          <a:p>
            <a:pPr indent="0" lvl="0" marL="0" rtl="0" algn="l">
              <a:spcBef>
                <a:spcPts val="0"/>
              </a:spcBef>
              <a:spcAft>
                <a:spcPts val="0"/>
              </a:spcAft>
              <a:buNone/>
            </a:pPr>
            <a:r>
              <a:rPr lang="en" sz="1000">
                <a:solidFill>
                  <a:srgbClr val="FFFFFF"/>
                </a:solidFill>
                <a:latin typeface="Lato"/>
                <a:ea typeface="Lato"/>
                <a:cs typeface="Lato"/>
                <a:sym typeface="Lato"/>
              </a:rPr>
              <a:t>(Disassembled)</a:t>
            </a:r>
            <a:endParaRPr sz="1000">
              <a:solidFill>
                <a:srgbClr val="FFFFFF"/>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sp>
        <p:nvSpPr>
          <p:cNvPr id="313" name="Google Shape;313;p30"/>
          <p:cNvSpPr txBox="1"/>
          <p:nvPr>
            <p:ph type="title"/>
          </p:nvPr>
        </p:nvSpPr>
        <p:spPr>
          <a:xfrm>
            <a:off x="1052550" y="136175"/>
            <a:ext cx="7038900" cy="5010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a:latin typeface="Arial"/>
                <a:ea typeface="Arial"/>
                <a:cs typeface="Arial"/>
                <a:sym typeface="Arial"/>
              </a:rPr>
              <a:t>Motor Power Test Results</a:t>
            </a:r>
            <a:endParaRPr/>
          </a:p>
        </p:txBody>
      </p:sp>
      <p:sp>
        <p:nvSpPr>
          <p:cNvPr id="314" name="Google Shape;314;p30"/>
          <p:cNvSpPr txBox="1"/>
          <p:nvPr/>
        </p:nvSpPr>
        <p:spPr>
          <a:xfrm>
            <a:off x="6066075" y="55050"/>
            <a:ext cx="29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a:t>
            </a:r>
            <a:endParaRPr>
              <a:latin typeface="Lato"/>
              <a:ea typeface="Lato"/>
              <a:cs typeface="Lato"/>
              <a:sym typeface="Lato"/>
            </a:endParaRPr>
          </a:p>
        </p:txBody>
      </p:sp>
      <p:sp>
        <p:nvSpPr>
          <p:cNvPr id="315" name="Google Shape;315;p30"/>
          <p:cNvSpPr txBox="1"/>
          <p:nvPr/>
        </p:nvSpPr>
        <p:spPr>
          <a:xfrm>
            <a:off x="3720975" y="1235350"/>
            <a:ext cx="2345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Tested </a:t>
            </a:r>
            <a:r>
              <a:rPr lang="en">
                <a:solidFill>
                  <a:srgbClr val="FFFFFF"/>
                </a:solidFill>
                <a:latin typeface="Lato"/>
                <a:ea typeface="Lato"/>
                <a:cs typeface="Lato"/>
                <a:sym typeface="Lato"/>
              </a:rPr>
              <a:t>Intended 1275kV Motors and 4-in-1 ESC</a:t>
            </a:r>
            <a:endParaRPr>
              <a:solidFill>
                <a:srgbClr val="FFFFFF"/>
              </a:solidFill>
              <a:latin typeface="Lato"/>
              <a:ea typeface="Lato"/>
              <a:cs typeface="Lato"/>
              <a:sym typeface="Lato"/>
            </a:endParaRPr>
          </a:p>
        </p:txBody>
      </p:sp>
      <p:sp>
        <p:nvSpPr>
          <p:cNvPr id="316" name="Google Shape;316;p30"/>
          <p:cNvSpPr txBox="1"/>
          <p:nvPr/>
        </p:nvSpPr>
        <p:spPr>
          <a:xfrm>
            <a:off x="6315450" y="1193425"/>
            <a:ext cx="2824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Tested </a:t>
            </a:r>
            <a:r>
              <a:rPr lang="en">
                <a:solidFill>
                  <a:srgbClr val="FFFFFF"/>
                </a:solidFill>
                <a:latin typeface="Lato"/>
                <a:ea typeface="Lato"/>
                <a:cs typeface="Lato"/>
                <a:sym typeface="Lato"/>
              </a:rPr>
              <a:t>Replacement 2600kV Motors and 4 single ESCs</a:t>
            </a:r>
            <a:endParaRPr>
              <a:solidFill>
                <a:srgbClr val="FFFFFF"/>
              </a:solidFill>
              <a:latin typeface="Lato"/>
              <a:ea typeface="Lato"/>
              <a:cs typeface="Lato"/>
              <a:sym typeface="Lato"/>
            </a:endParaRPr>
          </a:p>
        </p:txBody>
      </p:sp>
      <p:sp>
        <p:nvSpPr>
          <p:cNvPr id="317" name="Google Shape;317;p30"/>
          <p:cNvSpPr txBox="1"/>
          <p:nvPr/>
        </p:nvSpPr>
        <p:spPr>
          <a:xfrm>
            <a:off x="694800" y="3800775"/>
            <a:ext cx="7754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Conclusion: Due to the higher Kv rating of the replacement motors, </a:t>
            </a:r>
            <a:r>
              <a:rPr lang="en">
                <a:solidFill>
                  <a:srgbClr val="FFFFFF"/>
                </a:solidFill>
                <a:latin typeface="Lato"/>
                <a:ea typeface="Lato"/>
                <a:cs typeface="Lato"/>
                <a:sym typeface="Lato"/>
              </a:rPr>
              <a:t>more </a:t>
            </a:r>
            <a:r>
              <a:rPr lang="en">
                <a:solidFill>
                  <a:srgbClr val="FFFFFF"/>
                </a:solidFill>
                <a:latin typeface="Lato"/>
                <a:ea typeface="Lato"/>
                <a:cs typeface="Lato"/>
                <a:sym typeface="Lato"/>
              </a:rPr>
              <a:t>power was lost to heat trying to turn the propeller, causing more power to be needed for the same amount of thrust and flight time to be</a:t>
            </a:r>
            <a:r>
              <a:rPr lang="en">
                <a:solidFill>
                  <a:srgbClr val="FFFFFF"/>
                </a:solidFill>
                <a:latin typeface="Lato"/>
                <a:ea typeface="Lato"/>
                <a:cs typeface="Lato"/>
                <a:sym typeface="Lato"/>
              </a:rPr>
              <a:t> </a:t>
            </a:r>
            <a:r>
              <a:rPr lang="en">
                <a:solidFill>
                  <a:srgbClr val="FFFFFF"/>
                </a:solidFill>
                <a:latin typeface="Lato"/>
                <a:ea typeface="Lato"/>
                <a:cs typeface="Lato"/>
                <a:sym typeface="Lato"/>
              </a:rPr>
              <a:t>reduced. </a:t>
            </a:r>
            <a:r>
              <a:rPr lang="en">
                <a:solidFill>
                  <a:srgbClr val="FFFFFF"/>
                </a:solidFill>
                <a:latin typeface="Lato"/>
                <a:ea typeface="Lato"/>
                <a:cs typeface="Lato"/>
                <a:sym typeface="Lato"/>
              </a:rPr>
              <a:t>Also, the original motors were more efficient compared to the expected simulation for the same thrust</a:t>
            </a:r>
            <a:r>
              <a:rPr lang="en">
                <a:solidFill>
                  <a:srgbClr val="FFFFFF"/>
                </a:solidFill>
                <a:latin typeface="Lato"/>
                <a:ea typeface="Lato"/>
                <a:cs typeface="Lato"/>
                <a:sym typeface="Lato"/>
              </a:rPr>
              <a:t>, most likely due to errors in the equation used to calculate initially.</a:t>
            </a:r>
            <a:endParaRPr>
              <a:solidFill>
                <a:srgbClr val="FFFFFF"/>
              </a:solidFill>
              <a:latin typeface="Lato"/>
              <a:ea typeface="Lato"/>
              <a:cs typeface="Lato"/>
              <a:sym typeface="Lato"/>
            </a:endParaRPr>
          </a:p>
        </p:txBody>
      </p:sp>
      <p:pic>
        <p:nvPicPr>
          <p:cNvPr id="318" name="Google Shape;318;p30" title="Chart"/>
          <p:cNvPicPr preferRelativeResize="0"/>
          <p:nvPr/>
        </p:nvPicPr>
        <p:blipFill>
          <a:blip r:embed="rId3">
            <a:alphaModFix/>
          </a:blip>
          <a:stretch>
            <a:fillRect/>
          </a:stretch>
        </p:blipFill>
        <p:spPr>
          <a:xfrm>
            <a:off x="-50675" y="1809025"/>
            <a:ext cx="3152826" cy="1946450"/>
          </a:xfrm>
          <a:prstGeom prst="rect">
            <a:avLst/>
          </a:prstGeom>
          <a:noFill/>
          <a:ln>
            <a:noFill/>
          </a:ln>
        </p:spPr>
      </p:pic>
      <p:cxnSp>
        <p:nvCxnSpPr>
          <p:cNvPr id="319" name="Google Shape;319;p30"/>
          <p:cNvCxnSpPr/>
          <p:nvPr/>
        </p:nvCxnSpPr>
        <p:spPr>
          <a:xfrm rot="10800000">
            <a:off x="2452625" y="2943225"/>
            <a:ext cx="0" cy="371700"/>
          </a:xfrm>
          <a:prstGeom prst="straightConnector1">
            <a:avLst/>
          </a:prstGeom>
          <a:noFill/>
          <a:ln cap="flat" cmpd="sng" w="9525">
            <a:solidFill>
              <a:schemeClr val="dk1"/>
            </a:solidFill>
            <a:prstDash val="solid"/>
            <a:round/>
            <a:headEnd len="med" w="med" type="none"/>
            <a:tailEnd len="med" w="med" type="none"/>
          </a:ln>
        </p:spPr>
      </p:cxnSp>
      <p:cxnSp>
        <p:nvCxnSpPr>
          <p:cNvPr id="320" name="Google Shape;320;p30"/>
          <p:cNvCxnSpPr/>
          <p:nvPr/>
        </p:nvCxnSpPr>
        <p:spPr>
          <a:xfrm rot="10800000">
            <a:off x="2012600" y="3148725"/>
            <a:ext cx="5700" cy="166200"/>
          </a:xfrm>
          <a:prstGeom prst="straightConnector1">
            <a:avLst/>
          </a:prstGeom>
          <a:noFill/>
          <a:ln cap="flat" cmpd="sng" w="9525">
            <a:solidFill>
              <a:schemeClr val="dk1"/>
            </a:solidFill>
            <a:prstDash val="solid"/>
            <a:round/>
            <a:headEnd len="med" w="med" type="none"/>
            <a:tailEnd len="med" w="med" type="none"/>
          </a:ln>
        </p:spPr>
      </p:cxnSp>
      <p:sp>
        <p:nvSpPr>
          <p:cNvPr id="321" name="Google Shape;321;p30"/>
          <p:cNvSpPr txBox="1"/>
          <p:nvPr/>
        </p:nvSpPr>
        <p:spPr>
          <a:xfrm>
            <a:off x="1683050" y="2459000"/>
            <a:ext cx="664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60%</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1.25N</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18-19W</a:t>
            </a:r>
            <a:endParaRPr sz="1000">
              <a:latin typeface="Lato"/>
              <a:ea typeface="Lato"/>
              <a:cs typeface="Lato"/>
              <a:sym typeface="Lato"/>
            </a:endParaRPr>
          </a:p>
        </p:txBody>
      </p:sp>
      <p:sp>
        <p:nvSpPr>
          <p:cNvPr id="322" name="Google Shape;322;p30"/>
          <p:cNvSpPr txBox="1"/>
          <p:nvPr/>
        </p:nvSpPr>
        <p:spPr>
          <a:xfrm>
            <a:off x="2188675" y="2203525"/>
            <a:ext cx="664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77</a:t>
            </a:r>
            <a:r>
              <a:rPr lang="en" sz="1000">
                <a:latin typeface="Lato"/>
                <a:ea typeface="Lato"/>
                <a:cs typeface="Lato"/>
                <a:sym typeface="Lato"/>
              </a:rPr>
              <a:t>%</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2.5N</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38-39W</a:t>
            </a:r>
            <a:endParaRPr sz="1000">
              <a:latin typeface="Lato"/>
              <a:ea typeface="Lato"/>
              <a:cs typeface="Lato"/>
              <a:sym typeface="Lato"/>
            </a:endParaRPr>
          </a:p>
        </p:txBody>
      </p:sp>
      <p:sp>
        <p:nvSpPr>
          <p:cNvPr id="323" name="Google Shape;323;p30"/>
          <p:cNvSpPr txBox="1"/>
          <p:nvPr/>
        </p:nvSpPr>
        <p:spPr>
          <a:xfrm>
            <a:off x="422838" y="1266988"/>
            <a:ext cx="2679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Simulated Original Motors without ESCs</a:t>
            </a:r>
            <a:endParaRPr>
              <a:solidFill>
                <a:srgbClr val="FFFFFF"/>
              </a:solidFill>
              <a:latin typeface="Lato"/>
              <a:ea typeface="Lato"/>
              <a:cs typeface="Lato"/>
              <a:sym typeface="Lato"/>
            </a:endParaRPr>
          </a:p>
        </p:txBody>
      </p:sp>
      <p:pic>
        <p:nvPicPr>
          <p:cNvPr id="324" name="Google Shape;324;p30" title="Chart"/>
          <p:cNvPicPr preferRelativeResize="0"/>
          <p:nvPr/>
        </p:nvPicPr>
        <p:blipFill>
          <a:blip r:embed="rId4">
            <a:alphaModFix/>
          </a:blip>
          <a:stretch>
            <a:fillRect/>
          </a:stretch>
        </p:blipFill>
        <p:spPr>
          <a:xfrm>
            <a:off x="3039338" y="1799782"/>
            <a:ext cx="3152825" cy="1964906"/>
          </a:xfrm>
          <a:prstGeom prst="rect">
            <a:avLst/>
          </a:prstGeom>
          <a:noFill/>
          <a:ln>
            <a:noFill/>
          </a:ln>
        </p:spPr>
      </p:pic>
      <p:cxnSp>
        <p:nvCxnSpPr>
          <p:cNvPr id="325" name="Google Shape;325;p30"/>
          <p:cNvCxnSpPr/>
          <p:nvPr/>
        </p:nvCxnSpPr>
        <p:spPr>
          <a:xfrm rot="10800000">
            <a:off x="4518475" y="3148725"/>
            <a:ext cx="5700" cy="166200"/>
          </a:xfrm>
          <a:prstGeom prst="straightConnector1">
            <a:avLst/>
          </a:prstGeom>
          <a:noFill/>
          <a:ln cap="flat" cmpd="sng" w="9525">
            <a:solidFill>
              <a:schemeClr val="dk1"/>
            </a:solidFill>
            <a:prstDash val="solid"/>
            <a:round/>
            <a:headEnd len="med" w="med" type="none"/>
            <a:tailEnd len="med" w="med" type="none"/>
          </a:ln>
        </p:spPr>
      </p:cxnSp>
      <p:sp>
        <p:nvSpPr>
          <p:cNvPr id="326" name="Google Shape;326;p30"/>
          <p:cNvSpPr txBox="1"/>
          <p:nvPr/>
        </p:nvSpPr>
        <p:spPr>
          <a:xfrm>
            <a:off x="4278725" y="2459000"/>
            <a:ext cx="664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37</a:t>
            </a:r>
            <a:r>
              <a:rPr lang="en" sz="1000">
                <a:latin typeface="Lato"/>
                <a:ea typeface="Lato"/>
                <a:cs typeface="Lato"/>
                <a:sym typeface="Lato"/>
              </a:rPr>
              <a:t>%</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1.25N</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12.7W</a:t>
            </a:r>
            <a:endParaRPr sz="1000">
              <a:latin typeface="Lato"/>
              <a:ea typeface="Lato"/>
              <a:cs typeface="Lato"/>
              <a:sym typeface="Lato"/>
            </a:endParaRPr>
          </a:p>
        </p:txBody>
      </p:sp>
      <p:sp>
        <p:nvSpPr>
          <p:cNvPr id="327" name="Google Shape;327;p30"/>
          <p:cNvSpPr txBox="1"/>
          <p:nvPr/>
        </p:nvSpPr>
        <p:spPr>
          <a:xfrm>
            <a:off x="4714300" y="2296713"/>
            <a:ext cx="664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58</a:t>
            </a:r>
            <a:r>
              <a:rPr lang="en" sz="1000">
                <a:latin typeface="Lato"/>
                <a:ea typeface="Lato"/>
                <a:cs typeface="Lato"/>
                <a:sym typeface="Lato"/>
              </a:rPr>
              <a:t>%</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2.46N</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34W</a:t>
            </a:r>
            <a:endParaRPr sz="1000">
              <a:latin typeface="Lato"/>
              <a:ea typeface="Lato"/>
              <a:cs typeface="Lato"/>
              <a:sym typeface="Lato"/>
            </a:endParaRPr>
          </a:p>
        </p:txBody>
      </p:sp>
      <p:cxnSp>
        <p:nvCxnSpPr>
          <p:cNvPr id="328" name="Google Shape;328;p30"/>
          <p:cNvCxnSpPr/>
          <p:nvPr/>
        </p:nvCxnSpPr>
        <p:spPr>
          <a:xfrm flipH="1" rot="10800000">
            <a:off x="5006563" y="2943225"/>
            <a:ext cx="2400" cy="371700"/>
          </a:xfrm>
          <a:prstGeom prst="straightConnector1">
            <a:avLst/>
          </a:prstGeom>
          <a:noFill/>
          <a:ln cap="flat" cmpd="sng" w="9525">
            <a:solidFill>
              <a:schemeClr val="dk1"/>
            </a:solidFill>
            <a:prstDash val="solid"/>
            <a:round/>
            <a:headEnd len="med" w="med" type="none"/>
            <a:tailEnd len="med" w="med" type="none"/>
          </a:ln>
        </p:spPr>
      </p:cxnSp>
      <p:pic>
        <p:nvPicPr>
          <p:cNvPr id="329" name="Google Shape;329;p30" title="Chart"/>
          <p:cNvPicPr preferRelativeResize="0"/>
          <p:nvPr/>
        </p:nvPicPr>
        <p:blipFill>
          <a:blip r:embed="rId5">
            <a:alphaModFix/>
          </a:blip>
          <a:stretch>
            <a:fillRect/>
          </a:stretch>
        </p:blipFill>
        <p:spPr>
          <a:xfrm>
            <a:off x="6120100" y="1799806"/>
            <a:ext cx="3152825" cy="1964881"/>
          </a:xfrm>
          <a:prstGeom prst="rect">
            <a:avLst/>
          </a:prstGeom>
          <a:noFill/>
          <a:ln>
            <a:noFill/>
          </a:ln>
        </p:spPr>
      </p:pic>
      <p:cxnSp>
        <p:nvCxnSpPr>
          <p:cNvPr id="330" name="Google Shape;330;p30"/>
          <p:cNvCxnSpPr/>
          <p:nvPr/>
        </p:nvCxnSpPr>
        <p:spPr>
          <a:xfrm rot="10800000">
            <a:off x="7998875" y="3080300"/>
            <a:ext cx="2400" cy="191400"/>
          </a:xfrm>
          <a:prstGeom prst="straightConnector1">
            <a:avLst/>
          </a:prstGeom>
          <a:noFill/>
          <a:ln cap="flat" cmpd="sng" w="9525">
            <a:solidFill>
              <a:schemeClr val="dk1"/>
            </a:solidFill>
            <a:prstDash val="solid"/>
            <a:round/>
            <a:headEnd len="med" w="med" type="none"/>
            <a:tailEnd len="med" w="med" type="none"/>
          </a:ln>
        </p:spPr>
      </p:cxnSp>
      <p:sp>
        <p:nvSpPr>
          <p:cNvPr id="331" name="Google Shape;331;p30"/>
          <p:cNvSpPr txBox="1"/>
          <p:nvPr/>
        </p:nvSpPr>
        <p:spPr>
          <a:xfrm>
            <a:off x="7667675" y="2458988"/>
            <a:ext cx="664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16%</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1.225N</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20W</a:t>
            </a:r>
            <a:endParaRPr sz="1000">
              <a:latin typeface="Lato"/>
              <a:ea typeface="Lato"/>
              <a:cs typeface="Lato"/>
              <a:sym typeface="Lato"/>
            </a:endParaRPr>
          </a:p>
        </p:txBody>
      </p:sp>
      <p:cxnSp>
        <p:nvCxnSpPr>
          <p:cNvPr id="332" name="Google Shape;332;p30"/>
          <p:cNvCxnSpPr/>
          <p:nvPr/>
        </p:nvCxnSpPr>
        <p:spPr>
          <a:xfrm flipH="1" rot="10800000">
            <a:off x="9054150" y="2767425"/>
            <a:ext cx="900" cy="560100"/>
          </a:xfrm>
          <a:prstGeom prst="straightConnector1">
            <a:avLst/>
          </a:prstGeom>
          <a:noFill/>
          <a:ln cap="flat" cmpd="sng" w="9525">
            <a:solidFill>
              <a:schemeClr val="dk1"/>
            </a:solidFill>
            <a:prstDash val="solid"/>
            <a:round/>
            <a:headEnd len="med" w="med" type="none"/>
            <a:tailEnd len="med" w="med" type="none"/>
          </a:ln>
        </p:spPr>
      </p:cxnSp>
      <p:sp>
        <p:nvSpPr>
          <p:cNvPr id="333" name="Google Shape;333;p30"/>
          <p:cNvSpPr txBox="1"/>
          <p:nvPr/>
        </p:nvSpPr>
        <p:spPr>
          <a:xfrm>
            <a:off x="8608125" y="2120913"/>
            <a:ext cx="6648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29</a:t>
            </a:r>
            <a:r>
              <a:rPr lang="en" sz="1000">
                <a:latin typeface="Lato"/>
                <a:ea typeface="Lato"/>
                <a:cs typeface="Lato"/>
                <a:sym typeface="Lato"/>
              </a:rPr>
              <a:t>%</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2.51N</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48W</a:t>
            </a:r>
            <a:endParaRPr sz="1000">
              <a:latin typeface="Lato"/>
              <a:ea typeface="Lato"/>
              <a:cs typeface="Lato"/>
              <a:sym typeface="Lato"/>
            </a:endParaRPr>
          </a:p>
        </p:txBody>
      </p:sp>
      <p:sp>
        <p:nvSpPr>
          <p:cNvPr id="334" name="Google Shape;334;p30"/>
          <p:cNvSpPr txBox="1"/>
          <p:nvPr/>
        </p:nvSpPr>
        <p:spPr>
          <a:xfrm>
            <a:off x="1108400" y="637175"/>
            <a:ext cx="7754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Results: </a:t>
            </a:r>
            <a:r>
              <a:rPr lang="en">
                <a:solidFill>
                  <a:srgbClr val="FFFFFF"/>
                </a:solidFill>
                <a:latin typeface="Lato"/>
                <a:ea typeface="Lato"/>
                <a:cs typeface="Lato"/>
                <a:sym typeface="Lato"/>
              </a:rPr>
              <a:t>Original Motors needed lower power than expected from the simulation power curve, while the replacement motors were much more power inefficient de to higher kV rating</a:t>
            </a:r>
            <a:endParaRPr>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338" name="Shape 338"/>
        <p:cNvGrpSpPr/>
        <p:nvPr/>
      </p:nvGrpSpPr>
      <p:grpSpPr>
        <a:xfrm>
          <a:off x="0" y="0"/>
          <a:ext cx="0" cy="0"/>
          <a:chOff x="0" y="0"/>
          <a:chExt cx="0" cy="0"/>
        </a:xfrm>
      </p:grpSpPr>
      <p:sp>
        <p:nvSpPr>
          <p:cNvPr id="339" name="Google Shape;339;p3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Original Motor Simulation</a:t>
            </a:r>
            <a:endParaRPr/>
          </a:p>
        </p:txBody>
      </p:sp>
      <p:pic>
        <p:nvPicPr>
          <p:cNvPr id="340" name="Google Shape;340;p31"/>
          <p:cNvPicPr preferRelativeResize="0"/>
          <p:nvPr/>
        </p:nvPicPr>
        <p:blipFill>
          <a:blip r:embed="rId3">
            <a:alphaModFix/>
          </a:blip>
          <a:stretch>
            <a:fillRect/>
          </a:stretch>
        </p:blipFill>
        <p:spPr>
          <a:xfrm>
            <a:off x="973813" y="2103900"/>
            <a:ext cx="3237775" cy="2927350"/>
          </a:xfrm>
          <a:prstGeom prst="rect">
            <a:avLst/>
          </a:prstGeom>
          <a:noFill/>
          <a:ln>
            <a:noFill/>
          </a:ln>
        </p:spPr>
      </p:pic>
      <p:sp>
        <p:nvSpPr>
          <p:cNvPr id="341" name="Google Shape;341;p31"/>
          <p:cNvSpPr txBox="1"/>
          <p:nvPr/>
        </p:nvSpPr>
        <p:spPr>
          <a:xfrm>
            <a:off x="4617501" y="888950"/>
            <a:ext cx="3941700" cy="179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Lato"/>
                <a:ea typeface="Lato"/>
                <a:cs typeface="Lato"/>
                <a:sym typeface="Lato"/>
              </a:rPr>
              <a:t>Where</a:t>
            </a:r>
            <a:endParaRPr sz="1000">
              <a:solidFill>
                <a:schemeClr val="lt1"/>
              </a:solidFill>
              <a:latin typeface="Lato"/>
              <a:ea typeface="Lato"/>
              <a:cs typeface="Lato"/>
              <a:sym typeface="Lato"/>
            </a:endParaRPr>
          </a:p>
          <a:p>
            <a:pPr indent="-292100" lvl="0" marL="457200" rtl="0" algn="l">
              <a:lnSpc>
                <a:spcPct val="115000"/>
              </a:lnSpc>
              <a:spcBef>
                <a:spcPts val="1200"/>
              </a:spcBef>
              <a:spcAft>
                <a:spcPts val="0"/>
              </a:spcAft>
              <a:buClr>
                <a:schemeClr val="lt1"/>
              </a:buClr>
              <a:buSzPts val="1000"/>
              <a:buFont typeface="Lato"/>
              <a:buChar char="-"/>
            </a:pPr>
            <a:r>
              <a:rPr lang="en" sz="1000">
                <a:solidFill>
                  <a:schemeClr val="lt1"/>
                </a:solidFill>
                <a:latin typeface="Lato"/>
                <a:ea typeface="Lato"/>
                <a:cs typeface="Lato"/>
                <a:sym typeface="Lato"/>
              </a:rPr>
              <a:t>Cq is Propeller Constant, variant on wind speed from .00184-.00190</a:t>
            </a:r>
            <a:endParaRPr sz="1000">
              <a:solidFill>
                <a:schemeClr val="lt1"/>
              </a:solidFill>
              <a:latin typeface="Lato"/>
              <a:ea typeface="Lato"/>
              <a:cs typeface="Lato"/>
              <a:sym typeface="Lato"/>
            </a:endParaRPr>
          </a:p>
          <a:p>
            <a:pPr indent="-292100" lvl="0" marL="457200" rtl="0" algn="l">
              <a:lnSpc>
                <a:spcPct val="115000"/>
              </a:lnSpc>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D = Diameter of propeller .2286m</a:t>
            </a:r>
            <a:endParaRPr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Ω = Angular Velocity(rad/s), varied from 0-100% throttle, with a max of 11.1V * 1275kV = 1482 rad/s, most likely an error here caused incorrect results</a:t>
            </a:r>
            <a:endParaRPr sz="1000">
              <a:solidFill>
                <a:schemeClr val="lt1"/>
              </a:solidFill>
              <a:latin typeface="Lato"/>
              <a:ea typeface="Lato"/>
              <a:cs typeface="Lato"/>
              <a:sym typeface="Lato"/>
            </a:endParaRPr>
          </a:p>
          <a:p>
            <a:pPr indent="-292100" lvl="0" marL="457200" rtl="0" algn="l">
              <a:spcBef>
                <a:spcPts val="0"/>
              </a:spcBef>
              <a:spcAft>
                <a:spcPts val="0"/>
              </a:spcAft>
              <a:buClr>
                <a:schemeClr val="lt1"/>
              </a:buClr>
              <a:buSzPts val="1000"/>
              <a:buFont typeface="Lato"/>
              <a:buChar char="-"/>
            </a:pPr>
            <a:r>
              <a:rPr lang="en" sz="1000">
                <a:solidFill>
                  <a:schemeClr val="lt1"/>
                </a:solidFill>
                <a:latin typeface="Lato"/>
                <a:ea typeface="Lato"/>
                <a:cs typeface="Lato"/>
                <a:sym typeface="Lato"/>
              </a:rPr>
              <a:t>⍴ = Density of Air at 15 C at sea level, simplified to 1.225 (kg/m^3)</a:t>
            </a:r>
            <a:endParaRPr sz="1000">
              <a:solidFill>
                <a:schemeClr val="lt1"/>
              </a:solidFill>
              <a:latin typeface="Lato"/>
              <a:ea typeface="Lato"/>
              <a:cs typeface="Lato"/>
              <a:sym typeface="Lato"/>
            </a:endParaRPr>
          </a:p>
        </p:txBody>
      </p:sp>
      <p:pic>
        <p:nvPicPr>
          <p:cNvPr id="342" name="Google Shape;342;p31"/>
          <p:cNvPicPr preferRelativeResize="0"/>
          <p:nvPr/>
        </p:nvPicPr>
        <p:blipFill rotWithShape="1">
          <a:blip r:embed="rId4">
            <a:alphaModFix/>
          </a:blip>
          <a:srcRect b="17648" l="13108" r="10637" t="0"/>
          <a:stretch/>
        </p:blipFill>
        <p:spPr>
          <a:xfrm>
            <a:off x="974450" y="1480638"/>
            <a:ext cx="3118250" cy="563000"/>
          </a:xfrm>
          <a:prstGeom prst="rect">
            <a:avLst/>
          </a:prstGeom>
          <a:noFill/>
          <a:ln>
            <a:noFill/>
          </a:ln>
        </p:spPr>
      </p:pic>
      <p:sp>
        <p:nvSpPr>
          <p:cNvPr id="343" name="Google Shape;343;p31"/>
          <p:cNvSpPr txBox="1"/>
          <p:nvPr/>
        </p:nvSpPr>
        <p:spPr>
          <a:xfrm>
            <a:off x="1033575" y="925325"/>
            <a:ext cx="3000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Power = Torque(Mx) * Angular Velocity(Ω)</a:t>
            </a:r>
            <a:endParaRPr>
              <a:solidFill>
                <a:schemeClr val="lt1"/>
              </a:solidFill>
              <a:latin typeface="Lato"/>
              <a:ea typeface="Lato"/>
              <a:cs typeface="Lato"/>
              <a:sym typeface="Lato"/>
            </a:endParaRPr>
          </a:p>
        </p:txBody>
      </p:sp>
      <p:pic>
        <p:nvPicPr>
          <p:cNvPr id="344" name="Google Shape;344;p31" title="Chart"/>
          <p:cNvPicPr preferRelativeResize="0"/>
          <p:nvPr/>
        </p:nvPicPr>
        <p:blipFill>
          <a:blip r:embed="rId5">
            <a:alphaModFix/>
          </a:blip>
          <a:stretch>
            <a:fillRect/>
          </a:stretch>
        </p:blipFill>
        <p:spPr>
          <a:xfrm>
            <a:off x="4771375" y="2642050"/>
            <a:ext cx="3726333" cy="2389200"/>
          </a:xfrm>
          <a:prstGeom prst="rect">
            <a:avLst/>
          </a:prstGeom>
          <a:noFill/>
          <a:ln>
            <a:noFill/>
          </a:ln>
        </p:spPr>
      </p:pic>
      <p:cxnSp>
        <p:nvCxnSpPr>
          <p:cNvPr id="345" name="Google Shape;345;p31"/>
          <p:cNvCxnSpPr/>
          <p:nvPr/>
        </p:nvCxnSpPr>
        <p:spPr>
          <a:xfrm rot="10800000">
            <a:off x="7730031" y="4034190"/>
            <a:ext cx="0" cy="456300"/>
          </a:xfrm>
          <a:prstGeom prst="straightConnector1">
            <a:avLst/>
          </a:prstGeom>
          <a:noFill/>
          <a:ln cap="flat" cmpd="sng" w="9525">
            <a:solidFill>
              <a:schemeClr val="dk1"/>
            </a:solidFill>
            <a:prstDash val="solid"/>
            <a:round/>
            <a:headEnd len="med" w="med" type="none"/>
            <a:tailEnd len="med" w="med" type="none"/>
          </a:ln>
        </p:spPr>
      </p:cxnSp>
      <p:cxnSp>
        <p:nvCxnSpPr>
          <p:cNvPr id="346" name="Google Shape;346;p31"/>
          <p:cNvCxnSpPr/>
          <p:nvPr/>
        </p:nvCxnSpPr>
        <p:spPr>
          <a:xfrm rot="10800000">
            <a:off x="7210101" y="4286490"/>
            <a:ext cx="6600" cy="204000"/>
          </a:xfrm>
          <a:prstGeom prst="straightConnector1">
            <a:avLst/>
          </a:prstGeom>
          <a:noFill/>
          <a:ln cap="flat" cmpd="sng" w="9525">
            <a:solidFill>
              <a:schemeClr val="dk1"/>
            </a:solidFill>
            <a:prstDash val="solid"/>
            <a:round/>
            <a:headEnd len="med" w="med" type="none"/>
            <a:tailEnd len="med" w="med" type="none"/>
          </a:ln>
        </p:spPr>
      </p:cxnSp>
      <p:sp>
        <p:nvSpPr>
          <p:cNvPr id="347" name="Google Shape;347;p31"/>
          <p:cNvSpPr txBox="1"/>
          <p:nvPr/>
        </p:nvSpPr>
        <p:spPr>
          <a:xfrm>
            <a:off x="6890794" y="3513397"/>
            <a:ext cx="78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60%</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1.25N</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18-19W</a:t>
            </a:r>
            <a:endParaRPr sz="1000">
              <a:latin typeface="Lato"/>
              <a:ea typeface="Lato"/>
              <a:cs typeface="Lato"/>
              <a:sym typeface="Lato"/>
            </a:endParaRPr>
          </a:p>
        </p:txBody>
      </p:sp>
      <p:sp>
        <p:nvSpPr>
          <p:cNvPr id="348" name="Google Shape;348;p31"/>
          <p:cNvSpPr txBox="1"/>
          <p:nvPr/>
        </p:nvSpPr>
        <p:spPr>
          <a:xfrm>
            <a:off x="7408043" y="3244335"/>
            <a:ext cx="78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77%</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2.5N</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38-39W</a:t>
            </a:r>
            <a:endParaRPr sz="1000">
              <a:latin typeface="Lato"/>
              <a:ea typeface="Lato"/>
              <a:cs typeface="Lato"/>
              <a:sym typeface="Lato"/>
            </a:endParaRPr>
          </a:p>
        </p:txBody>
      </p:sp>
      <p:sp>
        <p:nvSpPr>
          <p:cNvPr id="349" name="Google Shape;349;p31"/>
          <p:cNvSpPr txBox="1"/>
          <p:nvPr/>
        </p:nvSpPr>
        <p:spPr>
          <a:xfrm>
            <a:off x="7944265" y="3844009"/>
            <a:ext cx="785700" cy="646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latin typeface="Lato"/>
                <a:ea typeface="Lato"/>
                <a:cs typeface="Lato"/>
                <a:sym typeface="Lato"/>
              </a:rPr>
              <a:t>100%</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5.1N</a:t>
            </a:r>
            <a:endParaRPr sz="1000">
              <a:latin typeface="Lato"/>
              <a:ea typeface="Lato"/>
              <a:cs typeface="Lato"/>
              <a:sym typeface="Lato"/>
            </a:endParaRPr>
          </a:p>
          <a:p>
            <a:pPr indent="0" lvl="0" marL="0" rtl="0" algn="l">
              <a:spcBef>
                <a:spcPts val="0"/>
              </a:spcBef>
              <a:spcAft>
                <a:spcPts val="0"/>
              </a:spcAft>
              <a:buNone/>
            </a:pPr>
            <a:r>
              <a:rPr lang="en" sz="1000">
                <a:latin typeface="Lato"/>
                <a:ea typeface="Lato"/>
                <a:cs typeface="Lato"/>
                <a:sym typeface="Lato"/>
              </a:rPr>
              <a:t>83-86W</a:t>
            </a:r>
            <a:endParaRPr sz="1000">
              <a:latin typeface="Lato"/>
              <a:ea typeface="Lato"/>
              <a:cs typeface="Lato"/>
              <a:sym typeface="Lato"/>
            </a:endParaRPr>
          </a:p>
        </p:txBody>
      </p:sp>
      <p:sp>
        <p:nvSpPr>
          <p:cNvPr id="350" name="Google Shape;350;p31"/>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1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Problem With Drones</a:t>
            </a:r>
            <a:endParaRPr/>
          </a:p>
        </p:txBody>
      </p:sp>
      <p:sp>
        <p:nvSpPr>
          <p:cNvPr id="141" name="Google Shape;141;p14"/>
          <p:cNvSpPr txBox="1"/>
          <p:nvPr>
            <p:ph idx="1" type="body"/>
          </p:nvPr>
        </p:nvSpPr>
        <p:spPr>
          <a:xfrm>
            <a:off x="736350" y="1521150"/>
            <a:ext cx="7671300" cy="33834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 sz="1400">
                <a:latin typeface="Arial"/>
                <a:ea typeface="Arial"/>
                <a:cs typeface="Arial"/>
                <a:sym typeface="Arial"/>
              </a:rPr>
              <a:t>Drones are amazing tools of research that enable users to collect data quickly and safely but suffer from short flight times; short flights cost man-hours due to the constant need to swap out batteries and land the drone, making it difficult to conduct large surveys. The USGS is an example where they use a drone to collect magnetometer data to identify underground anomalies, however, they are limited to 15-minute flights that hinder their research. The USGS and other researchers need drones that can fly for extended periods of time to conduct their data collection with ease, so they have more time to conduct their research.</a:t>
            </a:r>
            <a:endParaRPr sz="19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p32"/>
          <p:cNvSpPr txBox="1"/>
          <p:nvPr>
            <p:ph type="title"/>
          </p:nvPr>
        </p:nvSpPr>
        <p:spPr>
          <a:xfrm>
            <a:off x="1067200" y="4150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Arial"/>
                <a:ea typeface="Arial"/>
                <a:cs typeface="Arial"/>
                <a:sym typeface="Arial"/>
              </a:rPr>
              <a:t>Servo</a:t>
            </a:r>
            <a:r>
              <a:rPr lang="en">
                <a:latin typeface="Arial"/>
                <a:ea typeface="Arial"/>
                <a:cs typeface="Arial"/>
                <a:sym typeface="Arial"/>
              </a:rPr>
              <a:t> Power Test Was Conducted</a:t>
            </a:r>
            <a:endParaRPr/>
          </a:p>
        </p:txBody>
      </p:sp>
      <p:sp>
        <p:nvSpPr>
          <p:cNvPr id="356" name="Google Shape;356;p32"/>
          <p:cNvSpPr txBox="1"/>
          <p:nvPr/>
        </p:nvSpPr>
        <p:spPr>
          <a:xfrm>
            <a:off x="6066075" y="55050"/>
            <a:ext cx="29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a:t>
            </a:r>
            <a:endParaRPr>
              <a:latin typeface="Lato"/>
              <a:ea typeface="Lato"/>
              <a:cs typeface="Lato"/>
              <a:sym typeface="Lato"/>
            </a:endParaRPr>
          </a:p>
        </p:txBody>
      </p:sp>
      <p:cxnSp>
        <p:nvCxnSpPr>
          <p:cNvPr id="357" name="Google Shape;357;p32"/>
          <p:cNvCxnSpPr/>
          <p:nvPr/>
        </p:nvCxnSpPr>
        <p:spPr>
          <a:xfrm rot="10800000">
            <a:off x="2636925" y="4120825"/>
            <a:ext cx="0" cy="381000"/>
          </a:xfrm>
          <a:prstGeom prst="straightConnector1">
            <a:avLst/>
          </a:prstGeom>
          <a:noFill/>
          <a:ln cap="flat" cmpd="sng" w="9525">
            <a:solidFill>
              <a:schemeClr val="dk1"/>
            </a:solidFill>
            <a:prstDash val="solid"/>
            <a:round/>
            <a:headEnd len="med" w="med" type="none"/>
            <a:tailEnd len="med" w="med" type="none"/>
          </a:ln>
        </p:spPr>
      </p:cxnSp>
      <p:sp>
        <p:nvSpPr>
          <p:cNvPr id="358" name="Google Shape;358;p32"/>
          <p:cNvSpPr txBox="1"/>
          <p:nvPr/>
        </p:nvSpPr>
        <p:spPr>
          <a:xfrm>
            <a:off x="262075" y="1265088"/>
            <a:ext cx="48813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Procedure: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
                <a:solidFill>
                  <a:srgbClr val="FFFFFF"/>
                </a:solidFill>
                <a:latin typeface="Lato"/>
                <a:ea typeface="Lato"/>
                <a:cs typeface="Lato"/>
                <a:sym typeface="Lato"/>
              </a:rPr>
              <a:t>Tape servo to end of table and screw in servo bracket</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
                <a:solidFill>
                  <a:srgbClr val="FFFFFF"/>
                </a:solidFill>
                <a:latin typeface="Lato"/>
                <a:ea typeface="Lato"/>
                <a:cs typeface="Lato"/>
                <a:sym typeface="Lato"/>
              </a:rPr>
              <a:t>Tape motor to end of bracket and connect motor’s 3 inputs to ESC that is powered by the battery</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
                <a:solidFill>
                  <a:srgbClr val="FFFFFF"/>
                </a:solidFill>
                <a:latin typeface="Lato"/>
                <a:ea typeface="Lato"/>
                <a:cs typeface="Lato"/>
                <a:sym typeface="Lato"/>
              </a:rPr>
              <a:t>Connect ESC signal and servo signal to RC receiver powered by 5V outlet and with a common ground to the battery</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
                <a:solidFill>
                  <a:srgbClr val="FFFFFF"/>
                </a:solidFill>
                <a:latin typeface="Lato"/>
                <a:ea typeface="Lato"/>
                <a:cs typeface="Lato"/>
                <a:sym typeface="Lato"/>
              </a:rPr>
              <a:t>Also power servo through 5V outlet and common ground, but put multimeter in between positive power wire</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AutoNum type="arabicPeriod"/>
            </a:pPr>
            <a:r>
              <a:rPr lang="en">
                <a:solidFill>
                  <a:srgbClr val="FFFFFF"/>
                </a:solidFill>
                <a:latin typeface="Lato"/>
                <a:ea typeface="Lato"/>
                <a:cs typeface="Lato"/>
                <a:sym typeface="Lato"/>
              </a:rPr>
              <a:t>Run motor at max thrust needed, then turn the servo to see if stall current occurs</a:t>
            </a:r>
            <a:endParaRPr>
              <a:solidFill>
                <a:srgbClr val="FFFFFF"/>
              </a:solidFill>
              <a:latin typeface="Lato"/>
              <a:ea typeface="Lato"/>
              <a:cs typeface="Lato"/>
              <a:sym typeface="Lato"/>
            </a:endParaRPr>
          </a:p>
        </p:txBody>
      </p:sp>
      <p:pic>
        <p:nvPicPr>
          <p:cNvPr id="359" name="Google Shape;359;p32"/>
          <p:cNvPicPr preferRelativeResize="0"/>
          <p:nvPr/>
        </p:nvPicPr>
        <p:blipFill>
          <a:blip r:embed="rId3">
            <a:alphaModFix/>
          </a:blip>
          <a:stretch>
            <a:fillRect/>
          </a:stretch>
        </p:blipFill>
        <p:spPr>
          <a:xfrm>
            <a:off x="7093100" y="2802025"/>
            <a:ext cx="1472874" cy="1963827"/>
          </a:xfrm>
          <a:prstGeom prst="rect">
            <a:avLst/>
          </a:prstGeom>
          <a:noFill/>
          <a:ln>
            <a:noFill/>
          </a:ln>
        </p:spPr>
      </p:pic>
      <p:sp>
        <p:nvSpPr>
          <p:cNvPr id="360" name="Google Shape;360;p32"/>
          <p:cNvSpPr txBox="1"/>
          <p:nvPr/>
        </p:nvSpPr>
        <p:spPr>
          <a:xfrm>
            <a:off x="1015050" y="564238"/>
            <a:ext cx="5614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Expectation: Servo should not stall under torque of .385Nm from propeller, since servo stall torque is .906Nm</a:t>
            </a:r>
            <a:endParaRPr>
              <a:solidFill>
                <a:srgbClr val="FFFFFF"/>
              </a:solidFill>
              <a:latin typeface="Lato"/>
              <a:ea typeface="Lato"/>
              <a:cs typeface="Lato"/>
              <a:sym typeface="Lato"/>
            </a:endParaRPr>
          </a:p>
        </p:txBody>
      </p:sp>
      <p:pic>
        <p:nvPicPr>
          <p:cNvPr id="361" name="Google Shape;361;p32"/>
          <p:cNvPicPr preferRelativeResize="0"/>
          <p:nvPr/>
        </p:nvPicPr>
        <p:blipFill>
          <a:blip r:embed="rId4">
            <a:alphaModFix/>
          </a:blip>
          <a:stretch>
            <a:fillRect/>
          </a:stretch>
        </p:blipFill>
        <p:spPr>
          <a:xfrm>
            <a:off x="5143375" y="1129575"/>
            <a:ext cx="3901100" cy="1498470"/>
          </a:xfrm>
          <a:prstGeom prst="rect">
            <a:avLst/>
          </a:prstGeom>
          <a:noFill/>
          <a:ln>
            <a:noFill/>
          </a:ln>
        </p:spPr>
      </p:pic>
      <p:sp>
        <p:nvSpPr>
          <p:cNvPr id="362" name="Google Shape;362;p32"/>
          <p:cNvSpPr txBox="1"/>
          <p:nvPr/>
        </p:nvSpPr>
        <p:spPr>
          <a:xfrm>
            <a:off x="496750" y="4024675"/>
            <a:ext cx="6504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Results: Current for Servo varied when moving the servo back and</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Forth with motor running with max thrust, but never reached higher than 350mA, which was stated as the max non-stall running current on the datasheet</a:t>
            </a:r>
            <a:endParaRPr>
              <a:solidFill>
                <a:schemeClr val="lt1"/>
              </a:solidFill>
              <a:latin typeface="Lato"/>
              <a:ea typeface="Lato"/>
              <a:cs typeface="Lato"/>
              <a:sym typeface="Lato"/>
            </a:endParaRPr>
          </a:p>
        </p:txBody>
      </p:sp>
      <p:sp>
        <p:nvSpPr>
          <p:cNvPr id="363" name="Google Shape;363;p32"/>
          <p:cNvSpPr txBox="1"/>
          <p:nvPr/>
        </p:nvSpPr>
        <p:spPr>
          <a:xfrm>
            <a:off x="5143375" y="1129575"/>
            <a:ext cx="145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highlight>
                  <a:srgbClr val="F4CCCC"/>
                </a:highlight>
                <a:latin typeface="Lato"/>
                <a:ea typeface="Lato"/>
                <a:cs typeface="Lato"/>
                <a:sym typeface="Lato"/>
              </a:rPr>
              <a:t>Red</a:t>
            </a:r>
            <a:r>
              <a:rPr lang="en" sz="800">
                <a:latin typeface="Lato"/>
                <a:ea typeface="Lato"/>
                <a:cs typeface="Lato"/>
                <a:sym typeface="Lato"/>
              </a:rPr>
              <a:t> = Measurement tool</a:t>
            </a:r>
            <a:endParaRPr sz="800">
              <a:latin typeface="Lato"/>
              <a:ea typeface="Lato"/>
              <a:cs typeface="Lato"/>
              <a:sym typeface="Lato"/>
            </a:endParaRPr>
          </a:p>
          <a:p>
            <a:pPr indent="0" lvl="0" marL="0" rtl="0" algn="l">
              <a:spcBef>
                <a:spcPts val="0"/>
              </a:spcBef>
              <a:spcAft>
                <a:spcPts val="0"/>
              </a:spcAft>
              <a:buNone/>
            </a:pPr>
            <a:r>
              <a:rPr lang="en" sz="800">
                <a:highlight>
                  <a:srgbClr val="C9DAF8"/>
                </a:highlight>
                <a:latin typeface="Lato"/>
                <a:ea typeface="Lato"/>
                <a:cs typeface="Lato"/>
                <a:sym typeface="Lato"/>
              </a:rPr>
              <a:t>Blue</a:t>
            </a:r>
            <a:r>
              <a:rPr lang="en" sz="800">
                <a:latin typeface="Lato"/>
                <a:ea typeface="Lato"/>
                <a:cs typeface="Lato"/>
                <a:sym typeface="Lato"/>
              </a:rPr>
              <a:t> = System</a:t>
            </a:r>
            <a:endParaRPr sz="800">
              <a:latin typeface="Lato"/>
              <a:ea typeface="Lato"/>
              <a:cs typeface="Lato"/>
              <a:sym typeface="Lato"/>
            </a:endParaRPr>
          </a:p>
        </p:txBody>
      </p:sp>
      <p:sp>
        <p:nvSpPr>
          <p:cNvPr id="364" name="Google Shape;364;p32"/>
          <p:cNvSpPr txBox="1"/>
          <p:nvPr>
            <p:ph type="title"/>
          </p:nvPr>
        </p:nvSpPr>
        <p:spPr>
          <a:xfrm>
            <a:off x="6716538" y="834000"/>
            <a:ext cx="2226000" cy="431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1200">
                <a:latin typeface="Arial"/>
                <a:ea typeface="Arial"/>
                <a:cs typeface="Arial"/>
                <a:sym typeface="Arial"/>
              </a:rPr>
              <a:t>Servo</a:t>
            </a:r>
            <a:r>
              <a:rPr lang="en" sz="1200">
                <a:latin typeface="Arial"/>
                <a:ea typeface="Arial"/>
                <a:cs typeface="Arial"/>
                <a:sym typeface="Arial"/>
              </a:rPr>
              <a:t> Test Block Diagram</a:t>
            </a:r>
            <a:endParaRPr sz="1200"/>
          </a:p>
        </p:txBody>
      </p:sp>
      <p:sp>
        <p:nvSpPr>
          <p:cNvPr id="365" name="Google Shape;365;p32"/>
          <p:cNvSpPr txBox="1"/>
          <p:nvPr>
            <p:ph type="title"/>
          </p:nvPr>
        </p:nvSpPr>
        <p:spPr>
          <a:xfrm>
            <a:off x="6181643" y="3311725"/>
            <a:ext cx="1060800" cy="431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1200">
                <a:latin typeface="Arial"/>
                <a:ea typeface="Arial"/>
                <a:cs typeface="Arial"/>
                <a:sym typeface="Arial"/>
              </a:rPr>
              <a:t>Servo Test Setup</a:t>
            </a:r>
            <a:endParaRPr sz="12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9" name="Shape 369"/>
        <p:cNvGrpSpPr/>
        <p:nvPr/>
      </p:nvGrpSpPr>
      <p:grpSpPr>
        <a:xfrm>
          <a:off x="0" y="0"/>
          <a:ext cx="0" cy="0"/>
          <a:chOff x="0" y="0"/>
          <a:chExt cx="0" cy="0"/>
        </a:xfrm>
      </p:grpSpPr>
      <p:sp>
        <p:nvSpPr>
          <p:cNvPr id="370" name="Google Shape;370;p33"/>
          <p:cNvSpPr txBox="1"/>
          <p:nvPr>
            <p:ph type="title"/>
          </p:nvPr>
        </p:nvSpPr>
        <p:spPr>
          <a:xfrm>
            <a:off x="899750" y="211350"/>
            <a:ext cx="7809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SzPts val="990"/>
              <a:buNone/>
            </a:pPr>
            <a:r>
              <a:rPr lang="en" sz="1860">
                <a:latin typeface="Arial"/>
                <a:ea typeface="Arial"/>
                <a:cs typeface="Arial"/>
                <a:sym typeface="Arial"/>
              </a:rPr>
              <a:t>Conducted Microcontroller/Microprocessor and Regulator</a:t>
            </a:r>
            <a:r>
              <a:rPr lang="en" sz="1860">
                <a:latin typeface="Arial"/>
                <a:ea typeface="Arial"/>
                <a:cs typeface="Arial"/>
                <a:sym typeface="Arial"/>
              </a:rPr>
              <a:t> Power Tests</a:t>
            </a:r>
            <a:endParaRPr sz="1860"/>
          </a:p>
        </p:txBody>
      </p:sp>
      <p:sp>
        <p:nvSpPr>
          <p:cNvPr id="371" name="Google Shape;371;p33"/>
          <p:cNvSpPr txBox="1"/>
          <p:nvPr/>
        </p:nvSpPr>
        <p:spPr>
          <a:xfrm>
            <a:off x="6347350" y="0"/>
            <a:ext cx="29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a:t>
            </a:r>
            <a:endParaRPr>
              <a:latin typeface="Lato"/>
              <a:ea typeface="Lato"/>
              <a:cs typeface="Lato"/>
              <a:sym typeface="Lato"/>
            </a:endParaRPr>
          </a:p>
        </p:txBody>
      </p:sp>
      <p:cxnSp>
        <p:nvCxnSpPr>
          <p:cNvPr id="372" name="Google Shape;372;p33"/>
          <p:cNvCxnSpPr/>
          <p:nvPr/>
        </p:nvCxnSpPr>
        <p:spPr>
          <a:xfrm rot="10800000">
            <a:off x="8271825" y="4080725"/>
            <a:ext cx="9900" cy="431100"/>
          </a:xfrm>
          <a:prstGeom prst="straightConnector1">
            <a:avLst/>
          </a:prstGeom>
          <a:noFill/>
          <a:ln cap="flat" cmpd="sng" w="9525">
            <a:solidFill>
              <a:schemeClr val="dk1"/>
            </a:solidFill>
            <a:prstDash val="solid"/>
            <a:round/>
            <a:headEnd len="med" w="med" type="none"/>
            <a:tailEnd len="med" w="med" type="none"/>
          </a:ln>
        </p:spPr>
      </p:cxnSp>
      <p:cxnSp>
        <p:nvCxnSpPr>
          <p:cNvPr id="373" name="Google Shape;373;p33"/>
          <p:cNvCxnSpPr/>
          <p:nvPr/>
        </p:nvCxnSpPr>
        <p:spPr>
          <a:xfrm rot="10800000">
            <a:off x="7710225" y="4331525"/>
            <a:ext cx="0" cy="180300"/>
          </a:xfrm>
          <a:prstGeom prst="straightConnector1">
            <a:avLst/>
          </a:prstGeom>
          <a:noFill/>
          <a:ln cap="flat" cmpd="sng" w="9525">
            <a:solidFill>
              <a:schemeClr val="dk1"/>
            </a:solidFill>
            <a:prstDash val="solid"/>
            <a:round/>
            <a:headEnd len="med" w="med" type="none"/>
            <a:tailEnd len="med" w="med" type="none"/>
          </a:ln>
        </p:spPr>
      </p:cxnSp>
      <p:cxnSp>
        <p:nvCxnSpPr>
          <p:cNvPr id="374" name="Google Shape;374;p33"/>
          <p:cNvCxnSpPr/>
          <p:nvPr/>
        </p:nvCxnSpPr>
        <p:spPr>
          <a:xfrm flipH="1" rot="10800000">
            <a:off x="2458450" y="4411625"/>
            <a:ext cx="18000" cy="100200"/>
          </a:xfrm>
          <a:prstGeom prst="straightConnector1">
            <a:avLst/>
          </a:prstGeom>
          <a:noFill/>
          <a:ln cap="flat" cmpd="sng" w="9525">
            <a:solidFill>
              <a:schemeClr val="dk1"/>
            </a:solidFill>
            <a:prstDash val="solid"/>
            <a:round/>
            <a:headEnd len="med" w="med" type="none"/>
            <a:tailEnd len="med" w="med" type="none"/>
          </a:ln>
        </p:spPr>
      </p:cxnSp>
      <p:cxnSp>
        <p:nvCxnSpPr>
          <p:cNvPr id="375" name="Google Shape;375;p33"/>
          <p:cNvCxnSpPr/>
          <p:nvPr/>
        </p:nvCxnSpPr>
        <p:spPr>
          <a:xfrm rot="10800000">
            <a:off x="2907750" y="4211075"/>
            <a:ext cx="9900" cy="310800"/>
          </a:xfrm>
          <a:prstGeom prst="straightConnector1">
            <a:avLst/>
          </a:prstGeom>
          <a:noFill/>
          <a:ln cap="flat" cmpd="sng" w="9525">
            <a:solidFill>
              <a:schemeClr val="dk1"/>
            </a:solidFill>
            <a:prstDash val="solid"/>
            <a:round/>
            <a:headEnd len="med" w="med" type="none"/>
            <a:tailEnd len="med" w="med" type="none"/>
          </a:ln>
        </p:spPr>
      </p:cxnSp>
      <p:cxnSp>
        <p:nvCxnSpPr>
          <p:cNvPr id="376" name="Google Shape;376;p33"/>
          <p:cNvCxnSpPr/>
          <p:nvPr/>
        </p:nvCxnSpPr>
        <p:spPr>
          <a:xfrm rot="10800000">
            <a:off x="2759225" y="4371575"/>
            <a:ext cx="0" cy="180300"/>
          </a:xfrm>
          <a:prstGeom prst="straightConnector1">
            <a:avLst/>
          </a:prstGeom>
          <a:noFill/>
          <a:ln cap="flat" cmpd="sng" w="9525">
            <a:solidFill>
              <a:schemeClr val="dk1"/>
            </a:solidFill>
            <a:prstDash val="solid"/>
            <a:round/>
            <a:headEnd len="med" w="med" type="none"/>
            <a:tailEnd len="med" w="med" type="none"/>
          </a:ln>
        </p:spPr>
      </p:cxnSp>
      <p:cxnSp>
        <p:nvCxnSpPr>
          <p:cNvPr id="377" name="Google Shape;377;p33"/>
          <p:cNvCxnSpPr>
            <a:endCxn id="378" idx="2"/>
          </p:cNvCxnSpPr>
          <p:nvPr/>
        </p:nvCxnSpPr>
        <p:spPr>
          <a:xfrm rot="10800000">
            <a:off x="8940275" y="3710250"/>
            <a:ext cx="4800" cy="786600"/>
          </a:xfrm>
          <a:prstGeom prst="straightConnector1">
            <a:avLst/>
          </a:prstGeom>
          <a:noFill/>
          <a:ln cap="flat" cmpd="sng" w="9525">
            <a:solidFill>
              <a:schemeClr val="dk1"/>
            </a:solidFill>
            <a:prstDash val="solid"/>
            <a:round/>
            <a:headEnd len="med" w="med" type="none"/>
            <a:tailEnd len="med" w="med" type="none"/>
          </a:ln>
        </p:spPr>
      </p:cxnSp>
      <p:sp>
        <p:nvSpPr>
          <p:cNvPr id="379" name="Google Shape;379;p33"/>
          <p:cNvSpPr txBox="1"/>
          <p:nvPr/>
        </p:nvSpPr>
        <p:spPr>
          <a:xfrm>
            <a:off x="814400" y="1728225"/>
            <a:ext cx="8217000" cy="35094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Microcontroller: 	</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Expected:</a:t>
            </a:r>
            <a:r>
              <a:rPr lang="en" sz="1200">
                <a:solidFill>
                  <a:srgbClr val="FFFFFF"/>
                </a:solidFill>
                <a:latin typeface="Lato"/>
                <a:ea typeface="Lato"/>
                <a:cs typeface="Lato"/>
                <a:sym typeface="Lato"/>
              </a:rPr>
              <a:t> 75mA running current from datasheet</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Procedure: Will have current tested with multimeter while running code necessary for drone to function with servos and connected sensors</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Result: 60mA was needed to run the code while unconnected to other parts</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Microprocessor:</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Expected less than 1.2A current at 5V, as max current from datasheet </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Procedure: Test current with multimeter while running code for sensors</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Result: Current while running code for sensors varied 300-500mA, but never reached above 500mA</a:t>
            </a:r>
            <a:endParaRPr sz="1200">
              <a:solidFill>
                <a:srgbClr val="FFFFFF"/>
              </a:solidFill>
              <a:latin typeface="Lato"/>
              <a:ea typeface="Lato"/>
              <a:cs typeface="Lato"/>
              <a:sym typeface="Lato"/>
            </a:endParaRPr>
          </a:p>
          <a:p>
            <a:pPr indent="457200" lvl="0" marL="0" rtl="0" algn="l">
              <a:spcBef>
                <a:spcPts val="0"/>
              </a:spcBef>
              <a:spcAft>
                <a:spcPts val="0"/>
              </a:spcAft>
              <a:buNone/>
            </a:pPr>
            <a:r>
              <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5V Switching Regulator:</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Expected 85% power </a:t>
            </a:r>
            <a:r>
              <a:rPr lang="en" sz="1200">
                <a:solidFill>
                  <a:srgbClr val="FFFFFF"/>
                </a:solidFill>
                <a:latin typeface="Lato"/>
                <a:ea typeface="Lato"/>
                <a:cs typeface="Lato"/>
                <a:sym typeface="Lato"/>
              </a:rPr>
              <a:t>efficiency</a:t>
            </a:r>
            <a:r>
              <a:rPr lang="en" sz="1200">
                <a:solidFill>
                  <a:srgbClr val="FFFFFF"/>
                </a:solidFill>
                <a:latin typeface="Lato"/>
                <a:ea typeface="Lato"/>
                <a:cs typeface="Lato"/>
                <a:sym typeface="Lato"/>
              </a:rPr>
              <a:t> from datasheet</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Procedure: Test microcontroller current being delivered by regulator and check input current into the regulator to compare power</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Result: Battery gave 27mA at 12.2V compared to 60mA needed for microcontroller, only 10% power loss, but when connected to 16V, there was 20mA and 20% power loss. </a:t>
            </a:r>
            <a:r>
              <a:rPr lang="en" sz="1200">
                <a:solidFill>
                  <a:srgbClr val="FFFF00"/>
                </a:solidFill>
                <a:latin typeface="Lato"/>
                <a:ea typeface="Lato"/>
                <a:cs typeface="Lato"/>
                <a:sym typeface="Lato"/>
              </a:rPr>
              <a:t>Should Test again using all servos for</a:t>
            </a:r>
            <a:endParaRPr sz="1200">
              <a:solidFill>
                <a:srgbClr val="FFFF00"/>
              </a:solidFill>
              <a:latin typeface="Lato"/>
              <a:ea typeface="Lato"/>
              <a:cs typeface="Lato"/>
              <a:sym typeface="Lato"/>
            </a:endParaRPr>
          </a:p>
          <a:p>
            <a:pPr indent="0" lvl="0" marL="2743200" rtl="0" algn="l">
              <a:spcBef>
                <a:spcPts val="0"/>
              </a:spcBef>
              <a:spcAft>
                <a:spcPts val="0"/>
              </a:spcAft>
              <a:buNone/>
            </a:pPr>
            <a:r>
              <a:rPr lang="en" sz="1200">
                <a:solidFill>
                  <a:srgbClr val="FFFF00"/>
                </a:solidFill>
                <a:latin typeface="Lato"/>
                <a:ea typeface="Lato"/>
                <a:cs typeface="Lato"/>
                <a:sym typeface="Lato"/>
              </a:rPr>
              <a:t>				              better efficiency estimates</a:t>
            </a:r>
            <a:endParaRPr sz="1200">
              <a:solidFill>
                <a:srgbClr val="FFFF00"/>
              </a:solidFill>
              <a:latin typeface="Lato"/>
              <a:ea typeface="Lato"/>
              <a:cs typeface="Lato"/>
              <a:sym typeface="Lato"/>
            </a:endParaRPr>
          </a:p>
        </p:txBody>
      </p:sp>
      <p:pic>
        <p:nvPicPr>
          <p:cNvPr id="380" name="Google Shape;380;p33"/>
          <p:cNvPicPr preferRelativeResize="0"/>
          <p:nvPr/>
        </p:nvPicPr>
        <p:blipFill>
          <a:blip r:embed="rId3">
            <a:alphaModFix/>
          </a:blip>
          <a:stretch>
            <a:fillRect/>
          </a:stretch>
        </p:blipFill>
        <p:spPr>
          <a:xfrm>
            <a:off x="1137900" y="580863"/>
            <a:ext cx="5888400" cy="1208275"/>
          </a:xfrm>
          <a:prstGeom prst="rect">
            <a:avLst/>
          </a:prstGeom>
          <a:noFill/>
          <a:ln>
            <a:noFill/>
          </a:ln>
        </p:spPr>
      </p:pic>
      <p:sp>
        <p:nvSpPr>
          <p:cNvPr id="381" name="Google Shape;381;p33"/>
          <p:cNvSpPr txBox="1"/>
          <p:nvPr/>
        </p:nvSpPr>
        <p:spPr>
          <a:xfrm>
            <a:off x="4969225" y="1370850"/>
            <a:ext cx="145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highlight>
                  <a:srgbClr val="F4CCCC"/>
                </a:highlight>
                <a:latin typeface="Lato"/>
                <a:ea typeface="Lato"/>
                <a:cs typeface="Lato"/>
                <a:sym typeface="Lato"/>
              </a:rPr>
              <a:t>Red</a:t>
            </a:r>
            <a:r>
              <a:rPr lang="en" sz="800">
                <a:latin typeface="Lato"/>
                <a:ea typeface="Lato"/>
                <a:cs typeface="Lato"/>
                <a:sym typeface="Lato"/>
              </a:rPr>
              <a:t> = Measurement tool</a:t>
            </a:r>
            <a:endParaRPr sz="800">
              <a:latin typeface="Lato"/>
              <a:ea typeface="Lato"/>
              <a:cs typeface="Lato"/>
              <a:sym typeface="Lato"/>
            </a:endParaRPr>
          </a:p>
          <a:p>
            <a:pPr indent="0" lvl="0" marL="0" rtl="0" algn="l">
              <a:spcBef>
                <a:spcPts val="0"/>
              </a:spcBef>
              <a:spcAft>
                <a:spcPts val="0"/>
              </a:spcAft>
              <a:buNone/>
            </a:pPr>
            <a:r>
              <a:rPr lang="en" sz="800">
                <a:highlight>
                  <a:srgbClr val="C9DAF8"/>
                </a:highlight>
                <a:latin typeface="Lato"/>
                <a:ea typeface="Lato"/>
                <a:cs typeface="Lato"/>
                <a:sym typeface="Lato"/>
              </a:rPr>
              <a:t>Blue</a:t>
            </a:r>
            <a:r>
              <a:rPr lang="en" sz="800">
                <a:latin typeface="Lato"/>
                <a:ea typeface="Lato"/>
                <a:cs typeface="Lato"/>
                <a:sym typeface="Lato"/>
              </a:rPr>
              <a:t> = System</a:t>
            </a:r>
            <a:endParaRPr sz="800">
              <a:latin typeface="Lato"/>
              <a:ea typeface="Lato"/>
              <a:cs typeface="Lato"/>
              <a:sym typeface="Lato"/>
            </a:endParaRPr>
          </a:p>
        </p:txBody>
      </p:sp>
      <p:sp>
        <p:nvSpPr>
          <p:cNvPr id="382" name="Google Shape;382;p33"/>
          <p:cNvSpPr txBox="1"/>
          <p:nvPr>
            <p:ph type="title"/>
          </p:nvPr>
        </p:nvSpPr>
        <p:spPr>
          <a:xfrm>
            <a:off x="7156900" y="768525"/>
            <a:ext cx="1450200" cy="431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 sz="1200">
                <a:latin typeface="Arial"/>
                <a:ea typeface="Arial"/>
                <a:cs typeface="Arial"/>
                <a:sym typeface="Arial"/>
              </a:rPr>
              <a:t>Microcontroller/Microprocessor and Regulator</a:t>
            </a:r>
            <a:r>
              <a:rPr lang="en" sz="1200">
                <a:latin typeface="Arial"/>
                <a:ea typeface="Arial"/>
                <a:cs typeface="Arial"/>
                <a:sym typeface="Arial"/>
              </a:rPr>
              <a:t> Test Block Diagram</a:t>
            </a:r>
            <a:endParaRPr sz="12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4"/>
          <p:cNvSpPr txBox="1"/>
          <p:nvPr>
            <p:ph type="title"/>
          </p:nvPr>
        </p:nvSpPr>
        <p:spPr>
          <a:xfrm>
            <a:off x="1052550" y="198625"/>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Arial"/>
                <a:ea typeface="Arial"/>
                <a:cs typeface="Arial"/>
                <a:sym typeface="Arial"/>
              </a:rPr>
              <a:t>Conducted </a:t>
            </a:r>
            <a:r>
              <a:rPr lang="en">
                <a:latin typeface="Arial"/>
                <a:ea typeface="Arial"/>
                <a:cs typeface="Arial"/>
                <a:sym typeface="Arial"/>
              </a:rPr>
              <a:t>Transmitters/Receivers Power Tests</a:t>
            </a:r>
            <a:endParaRPr/>
          </a:p>
        </p:txBody>
      </p:sp>
      <p:sp>
        <p:nvSpPr>
          <p:cNvPr id="388" name="Google Shape;388;p34"/>
          <p:cNvSpPr txBox="1"/>
          <p:nvPr/>
        </p:nvSpPr>
        <p:spPr>
          <a:xfrm>
            <a:off x="6066075" y="55050"/>
            <a:ext cx="29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a:t>
            </a:r>
            <a:endParaRPr>
              <a:latin typeface="Lato"/>
              <a:ea typeface="Lato"/>
              <a:cs typeface="Lato"/>
              <a:sym typeface="Lato"/>
            </a:endParaRPr>
          </a:p>
        </p:txBody>
      </p:sp>
      <p:cxnSp>
        <p:nvCxnSpPr>
          <p:cNvPr id="389" name="Google Shape;389;p34"/>
          <p:cNvCxnSpPr/>
          <p:nvPr/>
        </p:nvCxnSpPr>
        <p:spPr>
          <a:xfrm rot="10800000">
            <a:off x="8271825" y="4080725"/>
            <a:ext cx="9900" cy="431100"/>
          </a:xfrm>
          <a:prstGeom prst="straightConnector1">
            <a:avLst/>
          </a:prstGeom>
          <a:noFill/>
          <a:ln cap="flat" cmpd="sng" w="9525">
            <a:solidFill>
              <a:schemeClr val="dk1"/>
            </a:solidFill>
            <a:prstDash val="solid"/>
            <a:round/>
            <a:headEnd len="med" w="med" type="none"/>
            <a:tailEnd len="med" w="med" type="none"/>
          </a:ln>
        </p:spPr>
      </p:cxnSp>
      <p:cxnSp>
        <p:nvCxnSpPr>
          <p:cNvPr id="390" name="Google Shape;390;p34"/>
          <p:cNvCxnSpPr/>
          <p:nvPr/>
        </p:nvCxnSpPr>
        <p:spPr>
          <a:xfrm rot="10800000">
            <a:off x="7710225" y="4331525"/>
            <a:ext cx="0" cy="180300"/>
          </a:xfrm>
          <a:prstGeom prst="straightConnector1">
            <a:avLst/>
          </a:prstGeom>
          <a:noFill/>
          <a:ln cap="flat" cmpd="sng" w="9525">
            <a:solidFill>
              <a:schemeClr val="dk1"/>
            </a:solidFill>
            <a:prstDash val="solid"/>
            <a:round/>
            <a:headEnd len="med" w="med" type="none"/>
            <a:tailEnd len="med" w="med" type="none"/>
          </a:ln>
        </p:spPr>
      </p:cxnSp>
      <p:cxnSp>
        <p:nvCxnSpPr>
          <p:cNvPr id="391" name="Google Shape;391;p34"/>
          <p:cNvCxnSpPr/>
          <p:nvPr/>
        </p:nvCxnSpPr>
        <p:spPr>
          <a:xfrm flipH="1" rot="10800000">
            <a:off x="2458450" y="4411625"/>
            <a:ext cx="18000" cy="100200"/>
          </a:xfrm>
          <a:prstGeom prst="straightConnector1">
            <a:avLst/>
          </a:prstGeom>
          <a:noFill/>
          <a:ln cap="flat" cmpd="sng" w="9525">
            <a:solidFill>
              <a:schemeClr val="dk1"/>
            </a:solidFill>
            <a:prstDash val="solid"/>
            <a:round/>
            <a:headEnd len="med" w="med" type="none"/>
            <a:tailEnd len="med" w="med" type="none"/>
          </a:ln>
        </p:spPr>
      </p:cxnSp>
      <p:cxnSp>
        <p:nvCxnSpPr>
          <p:cNvPr id="392" name="Google Shape;392;p34"/>
          <p:cNvCxnSpPr/>
          <p:nvPr/>
        </p:nvCxnSpPr>
        <p:spPr>
          <a:xfrm rot="10800000">
            <a:off x="2907750" y="4211075"/>
            <a:ext cx="9900" cy="310800"/>
          </a:xfrm>
          <a:prstGeom prst="straightConnector1">
            <a:avLst/>
          </a:prstGeom>
          <a:noFill/>
          <a:ln cap="flat" cmpd="sng" w="9525">
            <a:solidFill>
              <a:schemeClr val="dk1"/>
            </a:solidFill>
            <a:prstDash val="solid"/>
            <a:round/>
            <a:headEnd len="med" w="med" type="none"/>
            <a:tailEnd len="med" w="med" type="none"/>
          </a:ln>
        </p:spPr>
      </p:cxnSp>
      <p:cxnSp>
        <p:nvCxnSpPr>
          <p:cNvPr id="393" name="Google Shape;393;p34"/>
          <p:cNvCxnSpPr/>
          <p:nvPr/>
        </p:nvCxnSpPr>
        <p:spPr>
          <a:xfrm rot="10800000">
            <a:off x="2759225" y="4371575"/>
            <a:ext cx="0" cy="180300"/>
          </a:xfrm>
          <a:prstGeom prst="straightConnector1">
            <a:avLst/>
          </a:prstGeom>
          <a:noFill/>
          <a:ln cap="flat" cmpd="sng" w="9525">
            <a:solidFill>
              <a:schemeClr val="dk1"/>
            </a:solidFill>
            <a:prstDash val="solid"/>
            <a:round/>
            <a:headEnd len="med" w="med" type="none"/>
            <a:tailEnd len="med" w="med" type="none"/>
          </a:ln>
        </p:spPr>
      </p:cxnSp>
      <p:cxnSp>
        <p:nvCxnSpPr>
          <p:cNvPr id="394" name="Google Shape;394;p34"/>
          <p:cNvCxnSpPr>
            <a:endCxn id="395" idx="2"/>
          </p:cNvCxnSpPr>
          <p:nvPr/>
        </p:nvCxnSpPr>
        <p:spPr>
          <a:xfrm rot="10800000">
            <a:off x="8940275" y="3710250"/>
            <a:ext cx="4800" cy="786600"/>
          </a:xfrm>
          <a:prstGeom prst="straightConnector1">
            <a:avLst/>
          </a:prstGeom>
          <a:noFill/>
          <a:ln cap="flat" cmpd="sng" w="9525">
            <a:solidFill>
              <a:schemeClr val="dk1"/>
            </a:solidFill>
            <a:prstDash val="solid"/>
            <a:round/>
            <a:headEnd len="med" w="med" type="none"/>
            <a:tailEnd len="med" w="med" type="none"/>
          </a:ln>
        </p:spPr>
      </p:cxnSp>
      <p:sp>
        <p:nvSpPr>
          <p:cNvPr id="396" name="Google Shape;396;p34"/>
          <p:cNvSpPr txBox="1"/>
          <p:nvPr/>
        </p:nvSpPr>
        <p:spPr>
          <a:xfrm>
            <a:off x="-110500" y="2571750"/>
            <a:ext cx="8583300" cy="22473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t/>
            </a:r>
            <a:endParaRPr>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RC Receiver: </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Expected: Max current as specified by provider is 20mA</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Procedure: Ensure receiver is provided 5V with multimeter in the middle to test for current, then </a:t>
            </a:r>
            <a:endParaRPr sz="1200">
              <a:solidFill>
                <a:srgbClr val="FFFFFF"/>
              </a:solidFill>
              <a:latin typeface="Lato"/>
              <a:ea typeface="Lato"/>
              <a:cs typeface="Lato"/>
              <a:sym typeface="Lato"/>
            </a:endParaRPr>
          </a:p>
          <a:p>
            <a:pPr indent="457200" lvl="0" marL="457200" rtl="0" algn="l">
              <a:spcBef>
                <a:spcPts val="0"/>
              </a:spcBef>
              <a:spcAft>
                <a:spcPts val="0"/>
              </a:spcAft>
              <a:buNone/>
            </a:pPr>
            <a:r>
              <a:rPr lang="en" sz="1200">
                <a:solidFill>
                  <a:srgbClr val="FFFFFF"/>
                </a:solidFill>
                <a:latin typeface="Lato"/>
                <a:ea typeface="Lato"/>
                <a:cs typeface="Lato"/>
                <a:sym typeface="Lato"/>
              </a:rPr>
              <a:t>see if moving the joysticks affects the current</a:t>
            </a:r>
            <a:endParaRPr sz="1200">
              <a:solidFill>
                <a:srgbClr val="FFFFFF"/>
              </a:solidFill>
              <a:latin typeface="Lato"/>
              <a:ea typeface="Lato"/>
              <a:cs typeface="Lato"/>
              <a:sym typeface="Lato"/>
            </a:endParaRPr>
          </a:p>
          <a:p>
            <a:pPr indent="-304800" lvl="0"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Result: Receiver required a constant 34mA, regardless of the actions done on the joysticks</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Data Transmitter:</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Expected: 100mA at 5V, as shown by provider</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Procedure: Connect multimeter in </a:t>
            </a:r>
            <a:r>
              <a:rPr lang="en" sz="1200">
                <a:solidFill>
                  <a:srgbClr val="FFFFFF"/>
                </a:solidFill>
                <a:latin typeface="Lato"/>
                <a:ea typeface="Lato"/>
                <a:cs typeface="Lato"/>
                <a:sym typeface="Lato"/>
              </a:rPr>
              <a:t>between 5V supply voltage, transmit any signal to computer</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Result: </a:t>
            </a:r>
            <a:r>
              <a:rPr lang="en" sz="1200">
                <a:solidFill>
                  <a:srgbClr val="FFFF00"/>
                </a:solidFill>
                <a:latin typeface="Lato"/>
                <a:ea typeface="Lato"/>
                <a:cs typeface="Lato"/>
                <a:sym typeface="Lato"/>
              </a:rPr>
              <a:t>Incomplete, Expected 5/29</a:t>
            </a:r>
            <a:endParaRPr sz="1200">
              <a:solidFill>
                <a:srgbClr val="FFFF00"/>
              </a:solidFill>
              <a:latin typeface="Lato"/>
              <a:ea typeface="Lato"/>
              <a:cs typeface="Lato"/>
              <a:sym typeface="Lato"/>
            </a:endParaRPr>
          </a:p>
        </p:txBody>
      </p:sp>
      <p:pic>
        <p:nvPicPr>
          <p:cNvPr id="397" name="Google Shape;397;p34"/>
          <p:cNvPicPr preferRelativeResize="0"/>
          <p:nvPr/>
        </p:nvPicPr>
        <p:blipFill>
          <a:blip r:embed="rId3">
            <a:alphaModFix/>
          </a:blip>
          <a:stretch>
            <a:fillRect/>
          </a:stretch>
        </p:blipFill>
        <p:spPr>
          <a:xfrm>
            <a:off x="4519350" y="762749"/>
            <a:ext cx="4481350" cy="2110550"/>
          </a:xfrm>
          <a:prstGeom prst="rect">
            <a:avLst/>
          </a:prstGeom>
          <a:noFill/>
          <a:ln>
            <a:noFill/>
          </a:ln>
        </p:spPr>
      </p:pic>
      <p:sp>
        <p:nvSpPr>
          <p:cNvPr id="398" name="Google Shape;398;p34"/>
          <p:cNvSpPr txBox="1"/>
          <p:nvPr/>
        </p:nvSpPr>
        <p:spPr>
          <a:xfrm>
            <a:off x="-110500" y="1399288"/>
            <a:ext cx="4481400" cy="1293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Camera and Transmitter:</a:t>
            </a:r>
            <a:endParaRPr sz="1200">
              <a:solidFill>
                <a:schemeClr val="lt1"/>
              </a:solidFill>
              <a:latin typeface="Lato"/>
              <a:ea typeface="Lato"/>
              <a:cs typeface="Lato"/>
              <a:sym typeface="Lato"/>
            </a:endParaRPr>
          </a:p>
          <a:p>
            <a:pPr indent="-304800" lvl="1" marL="914400" rtl="0" algn="l">
              <a:spcBef>
                <a:spcPts val="0"/>
              </a:spcBef>
              <a:spcAft>
                <a:spcPts val="0"/>
              </a:spcAft>
              <a:buClr>
                <a:schemeClr val="lt1"/>
              </a:buClr>
              <a:buSzPts val="1200"/>
              <a:buFont typeface="Lato"/>
              <a:buChar char="-"/>
            </a:pPr>
            <a:r>
              <a:rPr lang="en" sz="1200">
                <a:solidFill>
                  <a:schemeClr val="lt1"/>
                </a:solidFill>
                <a:latin typeface="Lato"/>
                <a:ea typeface="Lato"/>
                <a:cs typeface="Lato"/>
                <a:sym typeface="Lato"/>
              </a:rPr>
              <a:t>Expected: 340mA for both at 11.1V, as shown</a:t>
            </a:r>
            <a:endParaRPr sz="1200">
              <a:solidFill>
                <a:schemeClr val="lt1"/>
              </a:solidFill>
              <a:latin typeface="Lato"/>
              <a:ea typeface="Lato"/>
              <a:cs typeface="Lato"/>
              <a:sym typeface="Lato"/>
            </a:endParaRPr>
          </a:p>
          <a:p>
            <a:pPr indent="457200" lvl="0" marL="457200" rtl="0" algn="l">
              <a:spcBef>
                <a:spcPts val="0"/>
              </a:spcBef>
              <a:spcAft>
                <a:spcPts val="0"/>
              </a:spcAft>
              <a:buNone/>
            </a:pPr>
            <a:r>
              <a:rPr lang="en" sz="1200">
                <a:solidFill>
                  <a:schemeClr val="lt1"/>
                </a:solidFill>
                <a:latin typeface="Lato"/>
                <a:ea typeface="Lato"/>
                <a:cs typeface="Lato"/>
                <a:sym typeface="Lato"/>
              </a:rPr>
              <a:t>by provider</a:t>
            </a:r>
            <a:endParaRPr sz="1200">
              <a:solidFill>
                <a:schemeClr val="lt1"/>
              </a:solidFill>
              <a:latin typeface="Lato"/>
              <a:ea typeface="Lato"/>
              <a:cs typeface="Lato"/>
              <a:sym typeface="Lato"/>
            </a:endParaRPr>
          </a:p>
          <a:p>
            <a:pPr indent="-304800" lvl="0"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Procedure: Test current needed by camera </a:t>
            </a:r>
            <a:endParaRPr sz="1200">
              <a:solidFill>
                <a:srgbClr val="FFFFFF"/>
              </a:solidFill>
              <a:latin typeface="Lato"/>
              <a:ea typeface="Lato"/>
              <a:cs typeface="Lato"/>
              <a:sym typeface="Lato"/>
            </a:endParaRPr>
          </a:p>
          <a:p>
            <a:pPr indent="457200" lvl="0" marL="457200" rtl="0" algn="l">
              <a:spcBef>
                <a:spcPts val="0"/>
              </a:spcBef>
              <a:spcAft>
                <a:spcPts val="0"/>
              </a:spcAft>
              <a:buNone/>
            </a:pPr>
            <a:r>
              <a:rPr lang="en" sz="1200">
                <a:solidFill>
                  <a:srgbClr val="FFFFFF"/>
                </a:solidFill>
                <a:latin typeface="Lato"/>
                <a:ea typeface="Lato"/>
                <a:cs typeface="Lato"/>
                <a:sym typeface="Lato"/>
              </a:rPr>
              <a:t>module while viewing output on a computer</a:t>
            </a:r>
            <a:endParaRPr sz="1200">
              <a:solidFill>
                <a:srgbClr val="FFFFFF"/>
              </a:solidFill>
              <a:latin typeface="Lato"/>
              <a:ea typeface="Lato"/>
              <a:cs typeface="Lato"/>
              <a:sym typeface="Lato"/>
            </a:endParaRPr>
          </a:p>
          <a:p>
            <a:pPr indent="-304800" lvl="0"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Result: 305mA when viewing Camera</a:t>
            </a:r>
            <a:endParaRPr sz="1200">
              <a:solidFill>
                <a:srgbClr val="FFFFFF"/>
              </a:solidFill>
              <a:latin typeface="Lato"/>
              <a:ea typeface="Lato"/>
              <a:cs typeface="Lato"/>
              <a:sym typeface="Lato"/>
            </a:endParaRPr>
          </a:p>
        </p:txBody>
      </p:sp>
      <p:sp>
        <p:nvSpPr>
          <p:cNvPr id="399" name="Google Shape;399;p34"/>
          <p:cNvSpPr txBox="1"/>
          <p:nvPr/>
        </p:nvSpPr>
        <p:spPr>
          <a:xfrm>
            <a:off x="4519350" y="1970050"/>
            <a:ext cx="145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highlight>
                  <a:srgbClr val="F4CCCC"/>
                </a:highlight>
                <a:latin typeface="Lato"/>
                <a:ea typeface="Lato"/>
                <a:cs typeface="Lato"/>
                <a:sym typeface="Lato"/>
              </a:rPr>
              <a:t>Red</a:t>
            </a:r>
            <a:r>
              <a:rPr lang="en" sz="800">
                <a:latin typeface="Lato"/>
                <a:ea typeface="Lato"/>
                <a:cs typeface="Lato"/>
                <a:sym typeface="Lato"/>
              </a:rPr>
              <a:t> = Measurement tool</a:t>
            </a:r>
            <a:endParaRPr sz="800">
              <a:latin typeface="Lato"/>
              <a:ea typeface="Lato"/>
              <a:cs typeface="Lato"/>
              <a:sym typeface="Lato"/>
            </a:endParaRPr>
          </a:p>
          <a:p>
            <a:pPr indent="0" lvl="0" marL="0" rtl="0" algn="l">
              <a:spcBef>
                <a:spcPts val="0"/>
              </a:spcBef>
              <a:spcAft>
                <a:spcPts val="0"/>
              </a:spcAft>
              <a:buNone/>
            </a:pPr>
            <a:r>
              <a:rPr lang="en" sz="800">
                <a:highlight>
                  <a:srgbClr val="C9DAF8"/>
                </a:highlight>
                <a:latin typeface="Lato"/>
                <a:ea typeface="Lato"/>
                <a:cs typeface="Lato"/>
                <a:sym typeface="Lato"/>
              </a:rPr>
              <a:t>Blue</a:t>
            </a:r>
            <a:r>
              <a:rPr lang="en" sz="800">
                <a:latin typeface="Lato"/>
                <a:ea typeface="Lato"/>
                <a:cs typeface="Lato"/>
                <a:sym typeface="Lato"/>
              </a:rPr>
              <a:t> = System</a:t>
            </a:r>
            <a:endParaRPr sz="800">
              <a:latin typeface="Lato"/>
              <a:ea typeface="Lato"/>
              <a:cs typeface="Lato"/>
              <a:sym typeface="Lato"/>
            </a:endParaRPr>
          </a:p>
        </p:txBody>
      </p:sp>
      <p:sp>
        <p:nvSpPr>
          <p:cNvPr id="400" name="Google Shape;400;p34"/>
          <p:cNvSpPr txBox="1"/>
          <p:nvPr>
            <p:ph type="title"/>
          </p:nvPr>
        </p:nvSpPr>
        <p:spPr>
          <a:xfrm>
            <a:off x="5246675" y="2802800"/>
            <a:ext cx="3026700" cy="431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200">
                <a:latin typeface="Arial"/>
                <a:ea typeface="Arial"/>
                <a:cs typeface="Arial"/>
                <a:sym typeface="Arial"/>
              </a:rPr>
              <a:t>Transmitters/Receiver</a:t>
            </a:r>
            <a:r>
              <a:rPr lang="en" sz="1200">
                <a:latin typeface="Arial"/>
                <a:ea typeface="Arial"/>
                <a:cs typeface="Arial"/>
                <a:sym typeface="Arial"/>
              </a:rPr>
              <a:t> Test Block Diagram</a:t>
            </a:r>
            <a:endParaRPr sz="12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35"/>
          <p:cNvSpPr txBox="1"/>
          <p:nvPr>
            <p:ph type="title"/>
          </p:nvPr>
        </p:nvSpPr>
        <p:spPr>
          <a:xfrm>
            <a:off x="1207125" y="12340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Arial"/>
                <a:ea typeface="Arial"/>
                <a:cs typeface="Arial"/>
                <a:sym typeface="Arial"/>
              </a:rPr>
              <a:t>Conducted Sensors</a:t>
            </a:r>
            <a:r>
              <a:rPr lang="en">
                <a:latin typeface="Arial"/>
                <a:ea typeface="Arial"/>
                <a:cs typeface="Arial"/>
                <a:sym typeface="Arial"/>
              </a:rPr>
              <a:t> Power Tests</a:t>
            </a:r>
            <a:endParaRPr/>
          </a:p>
        </p:txBody>
      </p:sp>
      <p:sp>
        <p:nvSpPr>
          <p:cNvPr id="406" name="Google Shape;406;p35"/>
          <p:cNvSpPr txBox="1"/>
          <p:nvPr/>
        </p:nvSpPr>
        <p:spPr>
          <a:xfrm>
            <a:off x="6066075" y="55050"/>
            <a:ext cx="29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a:t>
            </a:r>
            <a:endParaRPr>
              <a:latin typeface="Lato"/>
              <a:ea typeface="Lato"/>
              <a:cs typeface="Lato"/>
              <a:sym typeface="Lato"/>
            </a:endParaRPr>
          </a:p>
        </p:txBody>
      </p:sp>
      <p:cxnSp>
        <p:nvCxnSpPr>
          <p:cNvPr id="407" name="Google Shape;407;p35"/>
          <p:cNvCxnSpPr/>
          <p:nvPr/>
        </p:nvCxnSpPr>
        <p:spPr>
          <a:xfrm rot="10800000">
            <a:off x="8271825" y="4080725"/>
            <a:ext cx="9900" cy="431100"/>
          </a:xfrm>
          <a:prstGeom prst="straightConnector1">
            <a:avLst/>
          </a:prstGeom>
          <a:noFill/>
          <a:ln cap="flat" cmpd="sng" w="9525">
            <a:solidFill>
              <a:schemeClr val="dk1"/>
            </a:solidFill>
            <a:prstDash val="solid"/>
            <a:round/>
            <a:headEnd len="med" w="med" type="none"/>
            <a:tailEnd len="med" w="med" type="none"/>
          </a:ln>
        </p:spPr>
      </p:cxnSp>
      <p:cxnSp>
        <p:nvCxnSpPr>
          <p:cNvPr id="408" name="Google Shape;408;p35"/>
          <p:cNvCxnSpPr/>
          <p:nvPr/>
        </p:nvCxnSpPr>
        <p:spPr>
          <a:xfrm rot="10800000">
            <a:off x="7710225" y="4331525"/>
            <a:ext cx="0" cy="180300"/>
          </a:xfrm>
          <a:prstGeom prst="straightConnector1">
            <a:avLst/>
          </a:prstGeom>
          <a:noFill/>
          <a:ln cap="flat" cmpd="sng" w="9525">
            <a:solidFill>
              <a:schemeClr val="dk1"/>
            </a:solidFill>
            <a:prstDash val="solid"/>
            <a:round/>
            <a:headEnd len="med" w="med" type="none"/>
            <a:tailEnd len="med" w="med" type="none"/>
          </a:ln>
        </p:spPr>
      </p:cxnSp>
      <p:cxnSp>
        <p:nvCxnSpPr>
          <p:cNvPr id="409" name="Google Shape;409;p35"/>
          <p:cNvCxnSpPr/>
          <p:nvPr/>
        </p:nvCxnSpPr>
        <p:spPr>
          <a:xfrm flipH="1" rot="10800000">
            <a:off x="2458450" y="4411625"/>
            <a:ext cx="18000" cy="100200"/>
          </a:xfrm>
          <a:prstGeom prst="straightConnector1">
            <a:avLst/>
          </a:prstGeom>
          <a:noFill/>
          <a:ln cap="flat" cmpd="sng" w="9525">
            <a:solidFill>
              <a:schemeClr val="dk1"/>
            </a:solidFill>
            <a:prstDash val="solid"/>
            <a:round/>
            <a:headEnd len="med" w="med" type="none"/>
            <a:tailEnd len="med" w="med" type="none"/>
          </a:ln>
        </p:spPr>
      </p:cxnSp>
      <p:cxnSp>
        <p:nvCxnSpPr>
          <p:cNvPr id="410" name="Google Shape;410;p35"/>
          <p:cNvCxnSpPr/>
          <p:nvPr/>
        </p:nvCxnSpPr>
        <p:spPr>
          <a:xfrm rot="10800000">
            <a:off x="2907750" y="4211075"/>
            <a:ext cx="9900" cy="310800"/>
          </a:xfrm>
          <a:prstGeom prst="straightConnector1">
            <a:avLst/>
          </a:prstGeom>
          <a:noFill/>
          <a:ln cap="flat" cmpd="sng" w="9525">
            <a:solidFill>
              <a:schemeClr val="dk1"/>
            </a:solidFill>
            <a:prstDash val="solid"/>
            <a:round/>
            <a:headEnd len="med" w="med" type="none"/>
            <a:tailEnd len="med" w="med" type="none"/>
          </a:ln>
        </p:spPr>
      </p:cxnSp>
      <p:cxnSp>
        <p:nvCxnSpPr>
          <p:cNvPr id="411" name="Google Shape;411;p35"/>
          <p:cNvCxnSpPr/>
          <p:nvPr/>
        </p:nvCxnSpPr>
        <p:spPr>
          <a:xfrm rot="10800000">
            <a:off x="2759225" y="4371575"/>
            <a:ext cx="0" cy="180300"/>
          </a:xfrm>
          <a:prstGeom prst="straightConnector1">
            <a:avLst/>
          </a:prstGeom>
          <a:noFill/>
          <a:ln cap="flat" cmpd="sng" w="9525">
            <a:solidFill>
              <a:schemeClr val="dk1"/>
            </a:solidFill>
            <a:prstDash val="solid"/>
            <a:round/>
            <a:headEnd len="med" w="med" type="none"/>
            <a:tailEnd len="med" w="med" type="none"/>
          </a:ln>
        </p:spPr>
      </p:cxnSp>
      <p:cxnSp>
        <p:nvCxnSpPr>
          <p:cNvPr id="412" name="Google Shape;412;p35"/>
          <p:cNvCxnSpPr>
            <a:endCxn id="413" idx="2"/>
          </p:cNvCxnSpPr>
          <p:nvPr/>
        </p:nvCxnSpPr>
        <p:spPr>
          <a:xfrm rot="10800000">
            <a:off x="8940275" y="3710250"/>
            <a:ext cx="4800" cy="786600"/>
          </a:xfrm>
          <a:prstGeom prst="straightConnector1">
            <a:avLst/>
          </a:prstGeom>
          <a:noFill/>
          <a:ln cap="flat" cmpd="sng" w="9525">
            <a:solidFill>
              <a:schemeClr val="dk1"/>
            </a:solidFill>
            <a:prstDash val="solid"/>
            <a:round/>
            <a:headEnd len="med" w="med" type="none"/>
            <a:tailEnd len="med" w="med" type="none"/>
          </a:ln>
        </p:spPr>
      </p:cxnSp>
      <p:sp>
        <p:nvSpPr>
          <p:cNvPr id="414" name="Google Shape;414;p35"/>
          <p:cNvSpPr txBox="1"/>
          <p:nvPr/>
        </p:nvSpPr>
        <p:spPr>
          <a:xfrm>
            <a:off x="1207125" y="540738"/>
            <a:ext cx="650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Procedures: Current will be tested for the following sensors with a multimeter while they are on and recording data</a:t>
            </a:r>
            <a:endParaRPr>
              <a:solidFill>
                <a:srgbClr val="FFFFFF"/>
              </a:solidFill>
              <a:latin typeface="Lato"/>
              <a:ea typeface="Lato"/>
              <a:cs typeface="Lato"/>
              <a:sym typeface="Lato"/>
            </a:endParaRPr>
          </a:p>
        </p:txBody>
      </p:sp>
      <p:sp>
        <p:nvSpPr>
          <p:cNvPr id="415" name="Google Shape;415;p35"/>
          <p:cNvSpPr txBox="1"/>
          <p:nvPr/>
        </p:nvSpPr>
        <p:spPr>
          <a:xfrm>
            <a:off x="581850" y="1303325"/>
            <a:ext cx="8871900" cy="3879000"/>
          </a:xfrm>
          <a:prstGeom prst="rect">
            <a:avLst/>
          </a:prstGeom>
          <a:noFill/>
          <a:ln>
            <a:noFill/>
          </a:ln>
        </p:spPr>
        <p:txBody>
          <a:bodyPr anchorCtr="0" anchor="t" bIns="91425" lIns="91425" spcFirstLastPara="1" rIns="91425" wrap="square" tIns="91425">
            <a:spAutoFit/>
          </a:bodyPr>
          <a:lstStyle/>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Altimeter: </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Expected .265mA from datasheet</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Result: Current was .16mA while working</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Ultrasonics:(NY) </a:t>
            </a:r>
            <a:endParaRPr sz="1200">
              <a:solidFill>
                <a:srgbClr val="FFFFFF"/>
              </a:solidFill>
              <a:latin typeface="Lato"/>
              <a:ea typeface="Lato"/>
              <a:cs typeface="Lato"/>
              <a:sym typeface="Lato"/>
            </a:endParaRPr>
          </a:p>
          <a:p>
            <a:pPr indent="-304800" lvl="0"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Expected 15mA from datasheet, </a:t>
            </a:r>
            <a:endParaRPr sz="1200">
              <a:solidFill>
                <a:srgbClr val="FFFFFF"/>
              </a:solidFill>
              <a:latin typeface="Lato"/>
              <a:ea typeface="Lato"/>
              <a:cs typeface="Lato"/>
              <a:sym typeface="Lato"/>
            </a:endParaRPr>
          </a:p>
          <a:p>
            <a:pPr indent="0" lvl="0" marL="914400" rtl="0" algn="l">
              <a:spcBef>
                <a:spcPts val="0"/>
              </a:spcBef>
              <a:spcAft>
                <a:spcPts val="0"/>
              </a:spcAft>
              <a:buNone/>
            </a:pPr>
            <a:r>
              <a:rPr lang="en" sz="1200">
                <a:solidFill>
                  <a:srgbClr val="FFFFFF"/>
                </a:solidFill>
                <a:latin typeface="Lato"/>
                <a:ea typeface="Lato"/>
                <a:cs typeface="Lato"/>
                <a:sym typeface="Lato"/>
              </a:rPr>
              <a:t>Must also be given PWM signal for activation</a:t>
            </a:r>
            <a:endParaRPr sz="1200">
              <a:solidFill>
                <a:srgbClr val="FFFFFF"/>
              </a:solidFill>
              <a:latin typeface="Lato"/>
              <a:ea typeface="Lato"/>
              <a:cs typeface="Lato"/>
              <a:sym typeface="Lato"/>
            </a:endParaRPr>
          </a:p>
          <a:p>
            <a:pPr indent="-304800" lvl="0"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Result: 2mA current needed while ultrasonics were returning values</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GPS Module and Antenna: </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Expected 25mA for </a:t>
            </a:r>
            <a:r>
              <a:rPr lang="en" sz="1200">
                <a:solidFill>
                  <a:srgbClr val="FFFFFF"/>
                </a:solidFill>
                <a:latin typeface="Lato"/>
                <a:ea typeface="Lato"/>
                <a:cs typeface="Lato"/>
                <a:sym typeface="Lato"/>
              </a:rPr>
              <a:t>acquisition</a:t>
            </a:r>
            <a:r>
              <a:rPr lang="en" sz="1200">
                <a:solidFill>
                  <a:srgbClr val="FFFFFF"/>
                </a:solidFill>
                <a:latin typeface="Lato"/>
                <a:ea typeface="Lato"/>
                <a:cs typeface="Lato"/>
                <a:sym typeface="Lato"/>
              </a:rPr>
              <a:t> and 20mA tracking from datasheet</a:t>
            </a:r>
            <a:endParaRPr sz="1200">
              <a:solidFill>
                <a:srgbClr val="FFFFFF"/>
              </a:solidFill>
              <a:latin typeface="Lato"/>
              <a:ea typeface="Lato"/>
              <a:cs typeface="Lato"/>
              <a:sym typeface="Lato"/>
            </a:endParaRPr>
          </a:p>
          <a:p>
            <a:pPr indent="-304800" lvl="1" marL="914400" rtl="0" algn="l">
              <a:spcBef>
                <a:spcPts val="0"/>
              </a:spcBef>
              <a:spcAft>
                <a:spcPts val="0"/>
              </a:spcAft>
              <a:buSzPts val="1200"/>
              <a:buFont typeface="Lato"/>
              <a:buChar char="-"/>
            </a:pPr>
            <a:r>
              <a:rPr lang="en" sz="1200">
                <a:solidFill>
                  <a:srgbClr val="FFFFFF"/>
                </a:solidFill>
                <a:latin typeface="Lato"/>
                <a:ea typeface="Lato"/>
                <a:cs typeface="Lato"/>
                <a:sym typeface="Lato"/>
              </a:rPr>
              <a:t>Result: </a:t>
            </a:r>
            <a:r>
              <a:rPr lang="en" sz="1200">
                <a:solidFill>
                  <a:srgbClr val="FFFF00"/>
                </a:solidFill>
                <a:latin typeface="Lato"/>
                <a:ea typeface="Lato"/>
                <a:cs typeface="Lato"/>
                <a:sym typeface="Lato"/>
              </a:rPr>
              <a:t>Incomplete, Expected 5/29 only 25mA acquisition current confirmed</a:t>
            </a:r>
            <a:endParaRPr sz="1200">
              <a:solidFill>
                <a:srgbClr val="FFFF00"/>
              </a:solidFill>
              <a:latin typeface="Lato"/>
              <a:ea typeface="Lato"/>
              <a:cs typeface="Lato"/>
              <a:sym typeface="Lato"/>
            </a:endParaRPr>
          </a:p>
          <a:p>
            <a:pPr indent="0" lvl="0" marL="0" rtl="0" algn="l">
              <a:spcBef>
                <a:spcPts val="0"/>
              </a:spcBef>
              <a:spcAft>
                <a:spcPts val="0"/>
              </a:spcAft>
              <a:buNone/>
            </a:pPr>
            <a:r>
              <a:rPr lang="en" sz="1200">
                <a:solidFill>
                  <a:srgbClr val="FFFFFF"/>
                </a:solidFill>
                <a:latin typeface="Lato"/>
                <a:ea typeface="Lato"/>
                <a:cs typeface="Lato"/>
                <a:sym typeface="Lato"/>
              </a:rPr>
              <a:t>	</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IMU: </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Expected 3mA from datasheet</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Result: Current never went above 3mA max current on datasheet</a:t>
            </a:r>
            <a:endParaRPr sz="1200">
              <a:solidFill>
                <a:srgbClr val="FFFFFF"/>
              </a:solidFill>
              <a:latin typeface="Lato"/>
              <a:ea typeface="Lato"/>
              <a:cs typeface="Lato"/>
              <a:sym typeface="Lato"/>
            </a:endParaRPr>
          </a:p>
          <a:p>
            <a:pPr indent="0" lvl="0" marL="0" rtl="0" algn="l">
              <a:spcBef>
                <a:spcPts val="0"/>
              </a:spcBef>
              <a:spcAft>
                <a:spcPts val="0"/>
              </a:spcAft>
              <a:buNone/>
            </a:pPr>
            <a:r>
              <a:t/>
            </a:r>
            <a:endParaRPr sz="1200">
              <a:solidFill>
                <a:srgbClr val="FFFFFF"/>
              </a:solidFill>
              <a:latin typeface="Lato"/>
              <a:ea typeface="Lato"/>
              <a:cs typeface="Lato"/>
              <a:sym typeface="Lato"/>
            </a:endParaRPr>
          </a:p>
          <a:p>
            <a:pPr indent="-304800" lvl="0" marL="4572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Pressure Sensor: </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Expected 4mA from datasheet</a:t>
            </a:r>
            <a:endParaRPr sz="1200">
              <a:solidFill>
                <a:srgbClr val="FFFFFF"/>
              </a:solidFill>
              <a:latin typeface="Lato"/>
              <a:ea typeface="Lato"/>
              <a:cs typeface="Lato"/>
              <a:sym typeface="Lato"/>
            </a:endParaRPr>
          </a:p>
          <a:p>
            <a:pPr indent="-304800" lvl="1" marL="914400" rtl="0" algn="l">
              <a:spcBef>
                <a:spcPts val="0"/>
              </a:spcBef>
              <a:spcAft>
                <a:spcPts val="0"/>
              </a:spcAft>
              <a:buClr>
                <a:srgbClr val="FFFFFF"/>
              </a:buClr>
              <a:buSzPts val="1200"/>
              <a:buFont typeface="Lato"/>
              <a:buChar char="-"/>
            </a:pPr>
            <a:r>
              <a:rPr lang="en" sz="1200">
                <a:solidFill>
                  <a:srgbClr val="FFFFFF"/>
                </a:solidFill>
                <a:latin typeface="Lato"/>
                <a:ea typeface="Lato"/>
                <a:cs typeface="Lato"/>
                <a:sym typeface="Lato"/>
              </a:rPr>
              <a:t>Result: </a:t>
            </a:r>
            <a:r>
              <a:rPr lang="en" sz="1200">
                <a:solidFill>
                  <a:srgbClr val="FFFF00"/>
                </a:solidFill>
                <a:latin typeface="Lato"/>
                <a:ea typeface="Lato"/>
                <a:cs typeface="Lato"/>
                <a:sym typeface="Lato"/>
              </a:rPr>
              <a:t>Incomplete, Expected 5/29</a:t>
            </a:r>
            <a:endParaRPr sz="1200">
              <a:solidFill>
                <a:srgbClr val="FFFFFF"/>
              </a:solidFill>
              <a:latin typeface="Lato"/>
              <a:ea typeface="Lato"/>
              <a:cs typeface="Lato"/>
              <a:sym typeface="Lato"/>
            </a:endParaRPr>
          </a:p>
        </p:txBody>
      </p:sp>
      <p:pic>
        <p:nvPicPr>
          <p:cNvPr id="416" name="Google Shape;416;p35"/>
          <p:cNvPicPr preferRelativeResize="0"/>
          <p:nvPr/>
        </p:nvPicPr>
        <p:blipFill>
          <a:blip r:embed="rId3">
            <a:alphaModFix/>
          </a:blip>
          <a:stretch>
            <a:fillRect/>
          </a:stretch>
        </p:blipFill>
        <p:spPr>
          <a:xfrm>
            <a:off x="4572000" y="1250652"/>
            <a:ext cx="4513775" cy="1321098"/>
          </a:xfrm>
          <a:prstGeom prst="rect">
            <a:avLst/>
          </a:prstGeom>
          <a:noFill/>
          <a:ln>
            <a:noFill/>
          </a:ln>
        </p:spPr>
      </p:pic>
      <p:sp>
        <p:nvSpPr>
          <p:cNvPr id="417" name="Google Shape;417;p35"/>
          <p:cNvSpPr txBox="1"/>
          <p:nvPr/>
        </p:nvSpPr>
        <p:spPr>
          <a:xfrm>
            <a:off x="4888875" y="2140650"/>
            <a:ext cx="1450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800">
                <a:highlight>
                  <a:srgbClr val="F4CCCC"/>
                </a:highlight>
                <a:latin typeface="Lato"/>
                <a:ea typeface="Lato"/>
                <a:cs typeface="Lato"/>
                <a:sym typeface="Lato"/>
              </a:rPr>
              <a:t>Red</a:t>
            </a:r>
            <a:r>
              <a:rPr lang="en" sz="800">
                <a:latin typeface="Lato"/>
                <a:ea typeface="Lato"/>
                <a:cs typeface="Lato"/>
                <a:sym typeface="Lato"/>
              </a:rPr>
              <a:t> = Measurement tool</a:t>
            </a:r>
            <a:endParaRPr sz="800">
              <a:latin typeface="Lato"/>
              <a:ea typeface="Lato"/>
              <a:cs typeface="Lato"/>
              <a:sym typeface="Lato"/>
            </a:endParaRPr>
          </a:p>
          <a:p>
            <a:pPr indent="0" lvl="0" marL="0" rtl="0" algn="l">
              <a:spcBef>
                <a:spcPts val="0"/>
              </a:spcBef>
              <a:spcAft>
                <a:spcPts val="0"/>
              </a:spcAft>
              <a:buNone/>
            </a:pPr>
            <a:r>
              <a:rPr lang="en" sz="800">
                <a:highlight>
                  <a:srgbClr val="C9DAF8"/>
                </a:highlight>
                <a:latin typeface="Lato"/>
                <a:ea typeface="Lato"/>
                <a:cs typeface="Lato"/>
                <a:sym typeface="Lato"/>
              </a:rPr>
              <a:t>Blue</a:t>
            </a:r>
            <a:r>
              <a:rPr lang="en" sz="800">
                <a:latin typeface="Lato"/>
                <a:ea typeface="Lato"/>
                <a:cs typeface="Lato"/>
                <a:sym typeface="Lato"/>
              </a:rPr>
              <a:t> = System</a:t>
            </a:r>
            <a:endParaRPr sz="800">
              <a:latin typeface="Lato"/>
              <a:ea typeface="Lato"/>
              <a:cs typeface="Lato"/>
              <a:sym typeface="Lato"/>
            </a:endParaRPr>
          </a:p>
        </p:txBody>
      </p:sp>
      <p:sp>
        <p:nvSpPr>
          <p:cNvPr id="418" name="Google Shape;418;p35"/>
          <p:cNvSpPr txBox="1"/>
          <p:nvPr>
            <p:ph type="title"/>
          </p:nvPr>
        </p:nvSpPr>
        <p:spPr>
          <a:xfrm>
            <a:off x="6255825" y="964375"/>
            <a:ext cx="3026700" cy="431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1200">
                <a:latin typeface="Arial"/>
                <a:ea typeface="Arial"/>
                <a:cs typeface="Arial"/>
                <a:sym typeface="Arial"/>
              </a:rPr>
              <a:t>Sensors Power Test Block Diagram</a:t>
            </a:r>
            <a:endParaRPr sz="12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p36"/>
          <p:cNvSpPr txBox="1"/>
          <p:nvPr>
            <p:ph type="title"/>
          </p:nvPr>
        </p:nvSpPr>
        <p:spPr>
          <a:xfrm>
            <a:off x="1297500" y="165150"/>
            <a:ext cx="7038900" cy="9141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0"/>
              </a:spcAft>
              <a:buNone/>
            </a:pPr>
            <a:r>
              <a:rPr lang="en"/>
              <a:t>Procedures of Hover Time Test</a:t>
            </a:r>
            <a:endParaRPr/>
          </a:p>
          <a:p>
            <a:pPr indent="0" lvl="0" marL="0" rtl="0" algn="l">
              <a:spcBef>
                <a:spcPts val="1200"/>
              </a:spcBef>
              <a:spcAft>
                <a:spcPts val="0"/>
              </a:spcAft>
              <a:buNone/>
            </a:pPr>
            <a:r>
              <a:t/>
            </a:r>
            <a:endParaRPr/>
          </a:p>
        </p:txBody>
      </p:sp>
      <p:sp>
        <p:nvSpPr>
          <p:cNvPr id="424" name="Google Shape;424;p36"/>
          <p:cNvSpPr txBox="1"/>
          <p:nvPr/>
        </p:nvSpPr>
        <p:spPr>
          <a:xfrm>
            <a:off x="6382625" y="20200"/>
            <a:ext cx="280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a:t>
            </a:r>
            <a:endParaRPr>
              <a:latin typeface="Lato"/>
              <a:ea typeface="Lato"/>
              <a:cs typeface="Lato"/>
              <a:sym typeface="Lato"/>
            </a:endParaRPr>
          </a:p>
        </p:txBody>
      </p:sp>
      <p:sp>
        <p:nvSpPr>
          <p:cNvPr id="425" name="Google Shape;425;p36"/>
          <p:cNvSpPr txBox="1"/>
          <p:nvPr/>
        </p:nvSpPr>
        <p:spPr>
          <a:xfrm>
            <a:off x="60800" y="2355700"/>
            <a:ext cx="19761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Flow chart representation of the hovering flight time test, broken into three phases. Each box represents a high level step in the </a:t>
            </a:r>
            <a:r>
              <a:rPr lang="en">
                <a:solidFill>
                  <a:schemeClr val="lt1"/>
                </a:solidFill>
                <a:latin typeface="Lato"/>
                <a:ea typeface="Lato"/>
                <a:cs typeface="Lato"/>
                <a:sym typeface="Lato"/>
              </a:rPr>
              <a:t>procedure</a:t>
            </a:r>
            <a:endParaRPr>
              <a:solidFill>
                <a:schemeClr val="lt1"/>
              </a:solidFill>
              <a:latin typeface="Lato"/>
              <a:ea typeface="Lato"/>
              <a:cs typeface="Lato"/>
              <a:sym typeface="Lato"/>
            </a:endParaRPr>
          </a:p>
        </p:txBody>
      </p:sp>
      <p:sp>
        <p:nvSpPr>
          <p:cNvPr id="426" name="Google Shape;426;p36"/>
          <p:cNvSpPr txBox="1"/>
          <p:nvPr/>
        </p:nvSpPr>
        <p:spPr>
          <a:xfrm>
            <a:off x="1309300" y="1263925"/>
            <a:ext cx="6633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 flight test to determine the hovering time of the system was attempted with the following </a:t>
            </a:r>
            <a:r>
              <a:rPr lang="en">
                <a:solidFill>
                  <a:schemeClr val="lt1"/>
                </a:solidFill>
                <a:latin typeface="Lato"/>
                <a:ea typeface="Lato"/>
                <a:cs typeface="Lato"/>
                <a:sym typeface="Lato"/>
              </a:rPr>
              <a:t>procedure</a:t>
            </a:r>
            <a:endParaRPr>
              <a:solidFill>
                <a:schemeClr val="lt1"/>
              </a:solidFill>
              <a:latin typeface="Lato"/>
              <a:ea typeface="Lato"/>
              <a:cs typeface="Lato"/>
              <a:sym typeface="Lato"/>
            </a:endParaRPr>
          </a:p>
        </p:txBody>
      </p:sp>
      <p:sp>
        <p:nvSpPr>
          <p:cNvPr id="427" name="Google Shape;427;p36"/>
          <p:cNvSpPr txBox="1"/>
          <p:nvPr/>
        </p:nvSpPr>
        <p:spPr>
          <a:xfrm>
            <a:off x="1356200" y="720425"/>
            <a:ext cx="652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Expectation: System should hover for 69 Minutes, provided inflated system weight &amp; motor thrust are correct</a:t>
            </a:r>
            <a:endParaRPr>
              <a:solidFill>
                <a:schemeClr val="lt1"/>
              </a:solidFill>
              <a:latin typeface="Lato"/>
              <a:ea typeface="Lato"/>
              <a:cs typeface="Lato"/>
              <a:sym typeface="Lato"/>
            </a:endParaRPr>
          </a:p>
        </p:txBody>
      </p:sp>
      <p:pic>
        <p:nvPicPr>
          <p:cNvPr id="428" name="Google Shape;428;p36"/>
          <p:cNvPicPr preferRelativeResize="0"/>
          <p:nvPr/>
        </p:nvPicPr>
        <p:blipFill>
          <a:blip r:embed="rId3">
            <a:alphaModFix/>
          </a:blip>
          <a:stretch>
            <a:fillRect/>
          </a:stretch>
        </p:blipFill>
        <p:spPr>
          <a:xfrm>
            <a:off x="2171775" y="1879525"/>
            <a:ext cx="5272582" cy="2959175"/>
          </a:xfrm>
          <a:prstGeom prst="rect">
            <a:avLst/>
          </a:prstGeom>
          <a:noFill/>
          <a:ln>
            <a:noFill/>
          </a:ln>
        </p:spPr>
      </p:pic>
      <p:sp>
        <p:nvSpPr>
          <p:cNvPr id="429" name="Google Shape;429;p36"/>
          <p:cNvSpPr txBox="1"/>
          <p:nvPr/>
        </p:nvSpPr>
        <p:spPr>
          <a:xfrm>
            <a:off x="7507375" y="2488225"/>
            <a:ext cx="15687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Note: This test will also be used to find inflated system weight which is expected to be between 0&amp;5N</a:t>
            </a:r>
            <a:endParaRPr>
              <a:solidFill>
                <a:schemeClr val="lt1"/>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33" name="Shape 433"/>
        <p:cNvGrpSpPr/>
        <p:nvPr/>
      </p:nvGrpSpPr>
      <p:grpSpPr>
        <a:xfrm>
          <a:off x="0" y="0"/>
          <a:ext cx="0" cy="0"/>
          <a:chOff x="0" y="0"/>
          <a:chExt cx="0" cy="0"/>
        </a:xfrm>
      </p:grpSpPr>
      <p:sp>
        <p:nvSpPr>
          <p:cNvPr id="434" name="Google Shape;434;p37"/>
          <p:cNvSpPr txBox="1"/>
          <p:nvPr>
            <p:ph type="title"/>
          </p:nvPr>
        </p:nvSpPr>
        <p:spPr>
          <a:xfrm>
            <a:off x="1337600" y="203775"/>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Arial"/>
                <a:ea typeface="Arial"/>
                <a:cs typeface="Arial"/>
                <a:sym typeface="Arial"/>
              </a:rPr>
              <a:t>Detailed Future Flight</a:t>
            </a:r>
            <a:r>
              <a:rPr lang="en">
                <a:latin typeface="Arial"/>
                <a:ea typeface="Arial"/>
                <a:cs typeface="Arial"/>
                <a:sym typeface="Arial"/>
              </a:rPr>
              <a:t> Tests </a:t>
            </a:r>
            <a:r>
              <a:rPr lang="en">
                <a:latin typeface="Arial"/>
                <a:ea typeface="Arial"/>
                <a:cs typeface="Arial"/>
                <a:sym typeface="Arial"/>
              </a:rPr>
              <a:t>Procedures</a:t>
            </a:r>
            <a:endParaRPr/>
          </a:p>
        </p:txBody>
      </p:sp>
      <p:sp>
        <p:nvSpPr>
          <p:cNvPr id="435" name="Google Shape;435;p37"/>
          <p:cNvSpPr txBox="1"/>
          <p:nvPr/>
        </p:nvSpPr>
        <p:spPr>
          <a:xfrm>
            <a:off x="6066075" y="55050"/>
            <a:ext cx="29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a:t>
            </a:r>
            <a:endParaRPr>
              <a:latin typeface="Lato"/>
              <a:ea typeface="Lato"/>
              <a:cs typeface="Lato"/>
              <a:sym typeface="Lato"/>
            </a:endParaRPr>
          </a:p>
        </p:txBody>
      </p:sp>
      <p:cxnSp>
        <p:nvCxnSpPr>
          <p:cNvPr id="436" name="Google Shape;436;p37"/>
          <p:cNvCxnSpPr/>
          <p:nvPr/>
        </p:nvCxnSpPr>
        <p:spPr>
          <a:xfrm rot="10800000">
            <a:off x="8271825" y="4080725"/>
            <a:ext cx="9900" cy="431100"/>
          </a:xfrm>
          <a:prstGeom prst="straightConnector1">
            <a:avLst/>
          </a:prstGeom>
          <a:noFill/>
          <a:ln cap="flat" cmpd="sng" w="9525">
            <a:solidFill>
              <a:schemeClr val="dk1"/>
            </a:solidFill>
            <a:prstDash val="solid"/>
            <a:round/>
            <a:headEnd len="med" w="med" type="none"/>
            <a:tailEnd len="med" w="med" type="none"/>
          </a:ln>
        </p:spPr>
      </p:cxnSp>
      <p:cxnSp>
        <p:nvCxnSpPr>
          <p:cNvPr id="437" name="Google Shape;437;p37"/>
          <p:cNvCxnSpPr/>
          <p:nvPr/>
        </p:nvCxnSpPr>
        <p:spPr>
          <a:xfrm rot="10800000">
            <a:off x="7710225" y="4331525"/>
            <a:ext cx="0" cy="180300"/>
          </a:xfrm>
          <a:prstGeom prst="straightConnector1">
            <a:avLst/>
          </a:prstGeom>
          <a:noFill/>
          <a:ln cap="flat" cmpd="sng" w="9525">
            <a:solidFill>
              <a:schemeClr val="dk1"/>
            </a:solidFill>
            <a:prstDash val="solid"/>
            <a:round/>
            <a:headEnd len="med" w="med" type="none"/>
            <a:tailEnd len="med" w="med" type="none"/>
          </a:ln>
        </p:spPr>
      </p:cxnSp>
      <p:cxnSp>
        <p:nvCxnSpPr>
          <p:cNvPr id="438" name="Google Shape;438;p37"/>
          <p:cNvCxnSpPr/>
          <p:nvPr/>
        </p:nvCxnSpPr>
        <p:spPr>
          <a:xfrm flipH="1" rot="10800000">
            <a:off x="2458450" y="4411625"/>
            <a:ext cx="18000" cy="100200"/>
          </a:xfrm>
          <a:prstGeom prst="straightConnector1">
            <a:avLst/>
          </a:prstGeom>
          <a:noFill/>
          <a:ln cap="flat" cmpd="sng" w="9525">
            <a:solidFill>
              <a:schemeClr val="dk1"/>
            </a:solidFill>
            <a:prstDash val="solid"/>
            <a:round/>
            <a:headEnd len="med" w="med" type="none"/>
            <a:tailEnd len="med" w="med" type="none"/>
          </a:ln>
        </p:spPr>
      </p:cxnSp>
      <p:cxnSp>
        <p:nvCxnSpPr>
          <p:cNvPr id="439" name="Google Shape;439;p37"/>
          <p:cNvCxnSpPr/>
          <p:nvPr/>
        </p:nvCxnSpPr>
        <p:spPr>
          <a:xfrm rot="10800000">
            <a:off x="2907750" y="4211075"/>
            <a:ext cx="9900" cy="310800"/>
          </a:xfrm>
          <a:prstGeom prst="straightConnector1">
            <a:avLst/>
          </a:prstGeom>
          <a:noFill/>
          <a:ln cap="flat" cmpd="sng" w="9525">
            <a:solidFill>
              <a:schemeClr val="dk1"/>
            </a:solidFill>
            <a:prstDash val="solid"/>
            <a:round/>
            <a:headEnd len="med" w="med" type="none"/>
            <a:tailEnd len="med" w="med" type="none"/>
          </a:ln>
        </p:spPr>
      </p:cxnSp>
      <p:cxnSp>
        <p:nvCxnSpPr>
          <p:cNvPr id="440" name="Google Shape;440;p37"/>
          <p:cNvCxnSpPr/>
          <p:nvPr/>
        </p:nvCxnSpPr>
        <p:spPr>
          <a:xfrm rot="10800000">
            <a:off x="2759225" y="4371575"/>
            <a:ext cx="0" cy="180300"/>
          </a:xfrm>
          <a:prstGeom prst="straightConnector1">
            <a:avLst/>
          </a:prstGeom>
          <a:noFill/>
          <a:ln cap="flat" cmpd="sng" w="9525">
            <a:solidFill>
              <a:schemeClr val="dk1"/>
            </a:solidFill>
            <a:prstDash val="solid"/>
            <a:round/>
            <a:headEnd len="med" w="med" type="none"/>
            <a:tailEnd len="med" w="med" type="none"/>
          </a:ln>
        </p:spPr>
      </p:cxnSp>
      <p:cxnSp>
        <p:nvCxnSpPr>
          <p:cNvPr id="441" name="Google Shape;441;p37"/>
          <p:cNvCxnSpPr>
            <a:endCxn id="442" idx="2"/>
          </p:cNvCxnSpPr>
          <p:nvPr/>
        </p:nvCxnSpPr>
        <p:spPr>
          <a:xfrm rot="10800000">
            <a:off x="8940275" y="3710250"/>
            <a:ext cx="4800" cy="786600"/>
          </a:xfrm>
          <a:prstGeom prst="straightConnector1">
            <a:avLst/>
          </a:prstGeom>
          <a:noFill/>
          <a:ln cap="flat" cmpd="sng" w="9525">
            <a:solidFill>
              <a:schemeClr val="dk1"/>
            </a:solidFill>
            <a:prstDash val="solid"/>
            <a:round/>
            <a:headEnd len="med" w="med" type="none"/>
            <a:tailEnd len="med" w="med" type="none"/>
          </a:ln>
        </p:spPr>
      </p:cxnSp>
      <p:sp>
        <p:nvSpPr>
          <p:cNvPr id="443" name="Google Shape;443;p37"/>
          <p:cNvSpPr txBox="1"/>
          <p:nvPr/>
        </p:nvSpPr>
        <p:spPr>
          <a:xfrm>
            <a:off x="1291075" y="689900"/>
            <a:ext cx="5734200" cy="4079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ato"/>
                <a:ea typeface="Lato"/>
                <a:cs typeface="Lato"/>
                <a:sym typeface="Lato"/>
              </a:rPr>
              <a:t>Procedure:</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Layout envelope so that all brackets are on outskirts.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Inflation</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Since envelope is large then anticipated first the lift bag will be inflated until it is sphere with 1.5m diameter or 1.8m</a:t>
            </a:r>
            <a:r>
              <a:rPr baseline="30000" lang="en" sz="1100">
                <a:solidFill>
                  <a:schemeClr val="lt1"/>
                </a:solidFill>
                <a:latin typeface="Lato"/>
                <a:ea typeface="Lato"/>
                <a:cs typeface="Lato"/>
                <a:sym typeface="Lato"/>
              </a:rPr>
              <a:t>3</a:t>
            </a:r>
            <a:r>
              <a:rPr lang="en" sz="1100">
                <a:solidFill>
                  <a:schemeClr val="lt1"/>
                </a:solidFill>
                <a:latin typeface="Lato"/>
                <a:ea typeface="Lato"/>
                <a:cs typeface="Lato"/>
                <a:sym typeface="Lato"/>
              </a:rPr>
              <a:t> in volume</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The rest of of the system will be filled with 4m</a:t>
            </a:r>
            <a:r>
              <a:rPr baseline="30000" lang="en" sz="1100">
                <a:solidFill>
                  <a:schemeClr val="lt1"/>
                </a:solidFill>
                <a:latin typeface="Lato"/>
                <a:ea typeface="Lato"/>
                <a:cs typeface="Lato"/>
                <a:sym typeface="Lato"/>
              </a:rPr>
              <a:t>3</a:t>
            </a:r>
            <a:r>
              <a:rPr lang="en" sz="1100">
                <a:solidFill>
                  <a:schemeClr val="lt1"/>
                </a:solidFill>
                <a:latin typeface="Lato"/>
                <a:ea typeface="Lato"/>
                <a:cs typeface="Lato"/>
                <a:sym typeface="Lato"/>
              </a:rPr>
              <a:t> of helium</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Check weight of system</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Safety Check</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Assure that all attachments are securely </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Attach tether to weight on ground</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Power and calibration</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If uncalibrated</a:t>
            </a:r>
            <a:endParaRPr sz="1100">
              <a:solidFill>
                <a:schemeClr val="lt1"/>
              </a:solidFill>
              <a:latin typeface="Lato"/>
              <a:ea typeface="Lato"/>
              <a:cs typeface="Lato"/>
              <a:sym typeface="Lato"/>
            </a:endParaRPr>
          </a:p>
          <a:p>
            <a:pPr indent="-298450" lvl="2" marL="1371600" rtl="0" algn="l">
              <a:spcBef>
                <a:spcPts val="0"/>
              </a:spcBef>
              <a:spcAft>
                <a:spcPts val="0"/>
              </a:spcAft>
              <a:buClr>
                <a:schemeClr val="lt1"/>
              </a:buClr>
              <a:buSzPts val="1100"/>
              <a:buFont typeface="Lato"/>
              <a:buAutoNum type="romanLcPeriod"/>
            </a:pPr>
            <a:r>
              <a:rPr lang="en" sz="1100">
                <a:solidFill>
                  <a:schemeClr val="lt1"/>
                </a:solidFill>
                <a:latin typeface="Lato"/>
                <a:ea typeface="Lato"/>
                <a:cs typeface="Lato"/>
                <a:sym typeface="Lato"/>
              </a:rPr>
              <a:t>Follow calibration steps</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If calibrated</a:t>
            </a:r>
            <a:endParaRPr sz="1100">
              <a:solidFill>
                <a:schemeClr val="lt1"/>
              </a:solidFill>
              <a:latin typeface="Lato"/>
              <a:ea typeface="Lato"/>
              <a:cs typeface="Lato"/>
              <a:sym typeface="Lato"/>
            </a:endParaRPr>
          </a:p>
          <a:p>
            <a:pPr indent="-298450" lvl="2" marL="1371600" rtl="0" algn="l">
              <a:spcBef>
                <a:spcPts val="0"/>
              </a:spcBef>
              <a:spcAft>
                <a:spcPts val="0"/>
              </a:spcAft>
              <a:buClr>
                <a:schemeClr val="lt1"/>
              </a:buClr>
              <a:buSzPts val="1100"/>
              <a:buFont typeface="Lato"/>
              <a:buAutoNum type="romanLcPeriod"/>
            </a:pPr>
            <a:r>
              <a:rPr lang="en" sz="1100">
                <a:solidFill>
                  <a:schemeClr val="lt1"/>
                </a:solidFill>
                <a:latin typeface="Lato"/>
                <a:ea typeface="Lato"/>
                <a:cs typeface="Lato"/>
                <a:sym typeface="Lato"/>
              </a:rPr>
              <a:t>Turn power on</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Flight test (timed portion)</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Servos to upright position</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Throttle to 29% (max thrust) to get system off the ground</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Reduce throttle to 16% for hovering</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Keep hovering until voltage alarm sounds</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Reduce throttle to 0%</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Turn off power switch</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Deflate system</a:t>
            </a:r>
            <a:endParaRPr sz="1100">
              <a:solidFill>
                <a:schemeClr val="lt1"/>
              </a:solidFill>
              <a:latin typeface="Lato"/>
              <a:ea typeface="Lato"/>
              <a:cs typeface="Lato"/>
              <a:sym typeface="Lato"/>
            </a:endParaRPr>
          </a:p>
        </p:txBody>
      </p:sp>
      <p:sp>
        <p:nvSpPr>
          <p:cNvPr id="444" name="Google Shape;444;p37"/>
          <p:cNvSpPr txBox="1"/>
          <p:nvPr/>
        </p:nvSpPr>
        <p:spPr>
          <a:xfrm>
            <a:off x="5940375" y="3189488"/>
            <a:ext cx="31041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ato"/>
                <a:ea typeface="Lato"/>
                <a:cs typeface="Lato"/>
                <a:sym typeface="Lato"/>
              </a:rPr>
              <a:t>Calibration Steps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Set </a:t>
            </a:r>
            <a:r>
              <a:rPr lang="en" sz="1100">
                <a:solidFill>
                  <a:schemeClr val="lt1"/>
                </a:solidFill>
                <a:latin typeface="Lato"/>
                <a:ea typeface="Lato"/>
                <a:cs typeface="Lato"/>
                <a:sym typeface="Lato"/>
              </a:rPr>
              <a:t>throttle</a:t>
            </a:r>
            <a:r>
              <a:rPr lang="en" sz="1100">
                <a:solidFill>
                  <a:schemeClr val="lt1"/>
                </a:solidFill>
                <a:latin typeface="Lato"/>
                <a:ea typeface="Lato"/>
                <a:cs typeface="Lato"/>
                <a:sym typeface="Lato"/>
              </a:rPr>
              <a:t> curve to max at 100%</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Throttle to 100% with system off</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Turn system on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Wait for 2 beeps followed by third beep</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Turn throttle to 0% within 2 seconds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Wait for 3 more beeps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Set throttle curved to max at 29%</a:t>
            </a:r>
            <a:endParaRPr>
              <a:latin typeface="Lato"/>
              <a:ea typeface="Lato"/>
              <a:cs typeface="Lato"/>
              <a:sym typeface="Lato"/>
            </a:endParaRPr>
          </a:p>
        </p:txBody>
      </p:sp>
      <p:sp>
        <p:nvSpPr>
          <p:cNvPr id="445" name="Google Shape;445;p37"/>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9" name="Shape 449"/>
        <p:cNvGrpSpPr/>
        <p:nvPr/>
      </p:nvGrpSpPr>
      <p:grpSpPr>
        <a:xfrm>
          <a:off x="0" y="0"/>
          <a:ext cx="0" cy="0"/>
          <a:chOff x="0" y="0"/>
          <a:chExt cx="0" cy="0"/>
        </a:xfrm>
      </p:grpSpPr>
      <p:sp>
        <p:nvSpPr>
          <p:cNvPr id="450" name="Google Shape;450;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of Failed Flight Time Test</a:t>
            </a:r>
            <a:endParaRPr/>
          </a:p>
        </p:txBody>
      </p:sp>
      <p:sp>
        <p:nvSpPr>
          <p:cNvPr id="451" name="Google Shape;451;p38"/>
          <p:cNvSpPr txBox="1"/>
          <p:nvPr>
            <p:ph idx="1" type="body"/>
          </p:nvPr>
        </p:nvSpPr>
        <p:spPr>
          <a:xfrm>
            <a:off x="138600" y="1338950"/>
            <a:ext cx="6433800" cy="31965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The Hover test was attempted twice but failed to </a:t>
            </a:r>
            <a:r>
              <a:rPr lang="en"/>
              <a:t>achieve</a:t>
            </a:r>
            <a:r>
              <a:rPr lang="en"/>
              <a:t> lift off either time.</a:t>
            </a:r>
            <a:endParaRPr/>
          </a:p>
          <a:p>
            <a:pPr indent="-304285" lvl="0" marL="457200" rtl="0" algn="l">
              <a:spcBef>
                <a:spcPts val="1200"/>
              </a:spcBef>
              <a:spcAft>
                <a:spcPts val="0"/>
              </a:spcAft>
              <a:buSzPts val="1192"/>
              <a:buChar char="●"/>
            </a:pPr>
            <a:r>
              <a:rPr lang="en" sz="1191"/>
              <a:t>Attempt 1</a:t>
            </a:r>
            <a:endParaRPr sz="1191"/>
          </a:p>
          <a:p>
            <a:pPr indent="-298450" lvl="1" marL="914400" rtl="0" algn="l">
              <a:spcBef>
                <a:spcPts val="0"/>
              </a:spcBef>
              <a:spcAft>
                <a:spcPts val="0"/>
              </a:spcAft>
              <a:buSzPts val="1100"/>
              <a:buChar char="○"/>
            </a:pPr>
            <a:r>
              <a:rPr lang="en"/>
              <a:t>Fully inflated to full sizes with motors held </a:t>
            </a:r>
            <a:r>
              <a:rPr lang="en"/>
              <a:t>taught</a:t>
            </a:r>
            <a:r>
              <a:rPr lang="en"/>
              <a:t> and outright</a:t>
            </a:r>
            <a:endParaRPr/>
          </a:p>
          <a:p>
            <a:pPr indent="-298450" lvl="1" marL="914400" rtl="0" algn="l">
              <a:spcBef>
                <a:spcPts val="0"/>
              </a:spcBef>
              <a:spcAft>
                <a:spcPts val="0"/>
              </a:spcAft>
              <a:buSzPts val="1100"/>
              <a:buChar char="○"/>
            </a:pPr>
            <a:r>
              <a:rPr lang="en"/>
              <a:t>Weight of system was  too high (1.3kg) due to over </a:t>
            </a:r>
            <a:r>
              <a:rPr lang="en"/>
              <a:t>compensation</a:t>
            </a:r>
            <a:r>
              <a:rPr lang="en"/>
              <a:t> of air for excess </a:t>
            </a:r>
            <a:r>
              <a:rPr lang="en"/>
              <a:t>envelope</a:t>
            </a:r>
            <a:r>
              <a:rPr lang="en"/>
              <a:t> volume</a:t>
            </a:r>
            <a:endParaRPr/>
          </a:p>
          <a:p>
            <a:pPr indent="-298450" lvl="1" marL="914400" rtl="0" algn="l">
              <a:spcBef>
                <a:spcPts val="0"/>
              </a:spcBef>
              <a:spcAft>
                <a:spcPts val="0"/>
              </a:spcAft>
              <a:buSzPts val="1100"/>
              <a:buChar char="○"/>
            </a:pPr>
            <a:r>
              <a:rPr lang="en"/>
              <a:t>Safety</a:t>
            </a:r>
            <a:r>
              <a:rPr lang="en"/>
              <a:t> checks for wiring, attached parts and </a:t>
            </a:r>
            <a:r>
              <a:rPr lang="en"/>
              <a:t>tether</a:t>
            </a:r>
            <a:r>
              <a:rPr lang="en"/>
              <a:t> connection where completed</a:t>
            </a:r>
            <a:endParaRPr/>
          </a:p>
          <a:p>
            <a:pPr indent="-298450" lvl="1" marL="914400" rtl="0" algn="l">
              <a:spcBef>
                <a:spcPts val="0"/>
              </a:spcBef>
              <a:spcAft>
                <a:spcPts val="0"/>
              </a:spcAft>
              <a:buSzPts val="1100"/>
              <a:buChar char="○"/>
            </a:pPr>
            <a:r>
              <a:rPr lang="en"/>
              <a:t>System was punctured in transport from fabrication room to flight room.</a:t>
            </a:r>
            <a:endParaRPr/>
          </a:p>
          <a:p>
            <a:pPr indent="-304285" lvl="0" marL="457200" rtl="0" algn="l">
              <a:spcBef>
                <a:spcPts val="0"/>
              </a:spcBef>
              <a:spcAft>
                <a:spcPts val="0"/>
              </a:spcAft>
              <a:buSzPts val="1192"/>
              <a:buChar char="●"/>
            </a:pPr>
            <a:r>
              <a:rPr lang="en" sz="1191"/>
              <a:t>Attempt 2</a:t>
            </a:r>
            <a:endParaRPr sz="1191"/>
          </a:p>
          <a:p>
            <a:pPr indent="-298450" lvl="1" marL="914400" rtl="0" algn="l">
              <a:spcBef>
                <a:spcPts val="0"/>
              </a:spcBef>
              <a:spcAft>
                <a:spcPts val="0"/>
              </a:spcAft>
              <a:buSzPts val="1100"/>
              <a:buChar char="○"/>
            </a:pPr>
            <a:r>
              <a:rPr lang="en"/>
              <a:t>The </a:t>
            </a:r>
            <a:r>
              <a:rPr lang="en"/>
              <a:t>inflation</a:t>
            </a:r>
            <a:r>
              <a:rPr lang="en"/>
              <a:t> was done inside the </a:t>
            </a:r>
            <a:r>
              <a:rPr lang="en"/>
              <a:t>flight</a:t>
            </a:r>
            <a:r>
              <a:rPr lang="en"/>
              <a:t> room to avoid </a:t>
            </a:r>
            <a:r>
              <a:rPr lang="en"/>
              <a:t>transportation</a:t>
            </a:r>
            <a:r>
              <a:rPr lang="en"/>
              <a:t> accidents</a:t>
            </a:r>
            <a:endParaRPr/>
          </a:p>
          <a:p>
            <a:pPr indent="-298450" lvl="1" marL="914400" rtl="0" algn="l">
              <a:spcBef>
                <a:spcPts val="0"/>
              </a:spcBef>
              <a:spcAft>
                <a:spcPts val="0"/>
              </a:spcAft>
              <a:buSzPts val="1100"/>
              <a:buChar char="○"/>
            </a:pPr>
            <a:r>
              <a:rPr lang="en"/>
              <a:t>Tube connection error caused helium loss during </a:t>
            </a:r>
            <a:r>
              <a:rPr lang="en"/>
              <a:t>inflation</a:t>
            </a:r>
            <a:r>
              <a:rPr lang="en"/>
              <a:t> process</a:t>
            </a:r>
            <a:endParaRPr/>
          </a:p>
          <a:p>
            <a:pPr indent="-298450" lvl="1" marL="914400" rtl="0" algn="l">
              <a:spcBef>
                <a:spcPts val="0"/>
              </a:spcBef>
              <a:spcAft>
                <a:spcPts val="0"/>
              </a:spcAft>
              <a:buSzPts val="1100"/>
              <a:buChar char="○"/>
            </a:pPr>
            <a:r>
              <a:rPr lang="en"/>
              <a:t>Not enough helium was left to fully i</a:t>
            </a:r>
            <a:r>
              <a:rPr lang="en"/>
              <a:t>nflate the system and the motor mounts </a:t>
            </a:r>
            <a:r>
              <a:rPr lang="en"/>
              <a:t>were</a:t>
            </a:r>
            <a:r>
              <a:rPr lang="en"/>
              <a:t> not held taught</a:t>
            </a:r>
            <a:endParaRPr/>
          </a:p>
          <a:p>
            <a:pPr indent="-298450" lvl="1" marL="914400" rtl="0" algn="l">
              <a:spcBef>
                <a:spcPts val="0"/>
              </a:spcBef>
              <a:spcAft>
                <a:spcPts val="0"/>
              </a:spcAft>
              <a:buSzPts val="1100"/>
              <a:buChar char="○"/>
            </a:pPr>
            <a:r>
              <a:rPr lang="en"/>
              <a:t>In this test the helium air ratio was also corrected, however due to the helium leak the final system weight was still too high at 798g.</a:t>
            </a:r>
            <a:endParaRPr/>
          </a:p>
          <a:p>
            <a:pPr indent="-298450" lvl="1" marL="914400" rtl="0" algn="l">
              <a:spcBef>
                <a:spcPts val="0"/>
              </a:spcBef>
              <a:spcAft>
                <a:spcPts val="0"/>
              </a:spcAft>
              <a:buSzPts val="1100"/>
              <a:buChar char="○"/>
            </a:pPr>
            <a:r>
              <a:rPr lang="en"/>
              <a:t>Due to slack on motor mounts servo shaft would swing into envelope before providing enough lift to be </a:t>
            </a:r>
            <a:r>
              <a:rPr lang="en"/>
              <a:t>airborne</a:t>
            </a:r>
            <a:endParaRPr/>
          </a:p>
          <a:p>
            <a:pPr indent="-298450" lvl="1" marL="914400" rtl="0" algn="l">
              <a:spcBef>
                <a:spcPts val="0"/>
              </a:spcBef>
              <a:spcAft>
                <a:spcPts val="0"/>
              </a:spcAft>
              <a:buSzPts val="1100"/>
              <a:buChar char="○"/>
            </a:pPr>
            <a:r>
              <a:rPr lang="en"/>
              <a:t>Second lift bag was punctured when attempting to add extra air to remove slack</a:t>
            </a:r>
            <a:endParaRPr/>
          </a:p>
        </p:txBody>
      </p:sp>
      <p:sp>
        <p:nvSpPr>
          <p:cNvPr id="452" name="Google Shape;452;p38"/>
          <p:cNvSpPr txBox="1"/>
          <p:nvPr/>
        </p:nvSpPr>
        <p:spPr>
          <a:xfrm>
            <a:off x="369075" y="4366750"/>
            <a:ext cx="8485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300">
                <a:solidFill>
                  <a:schemeClr val="lt1"/>
                </a:solidFill>
                <a:latin typeface="Lato"/>
                <a:ea typeface="Lato"/>
                <a:cs typeface="Lato"/>
                <a:sym typeface="Lato"/>
              </a:rPr>
              <a:t>Conclusion: If the helium leak had not caused slack in the envelope the system would have </a:t>
            </a:r>
            <a:r>
              <a:rPr lang="en" sz="1300">
                <a:solidFill>
                  <a:schemeClr val="lt1"/>
                </a:solidFill>
                <a:latin typeface="Lato"/>
                <a:ea typeface="Lato"/>
                <a:cs typeface="Lato"/>
                <a:sym typeface="Lato"/>
              </a:rPr>
              <a:t>likely</a:t>
            </a:r>
            <a:r>
              <a:rPr lang="en" sz="1300">
                <a:solidFill>
                  <a:schemeClr val="lt1"/>
                </a:solidFill>
                <a:latin typeface="Lato"/>
                <a:ea typeface="Lato"/>
                <a:cs typeface="Lato"/>
                <a:sym typeface="Lato"/>
              </a:rPr>
              <a:t> been able to hover, however the time of hovering cannot be determined from these results. So Power Testing remains our best flight time estimate.</a:t>
            </a:r>
            <a:endParaRPr sz="1300">
              <a:solidFill>
                <a:schemeClr val="lt1"/>
              </a:solidFill>
              <a:latin typeface="Lato"/>
              <a:ea typeface="Lato"/>
              <a:cs typeface="Lato"/>
              <a:sym typeface="Lato"/>
            </a:endParaRPr>
          </a:p>
        </p:txBody>
      </p:sp>
      <p:pic>
        <p:nvPicPr>
          <p:cNvPr id="453" name="Google Shape;453;p38"/>
          <p:cNvPicPr preferRelativeResize="0"/>
          <p:nvPr/>
        </p:nvPicPr>
        <p:blipFill rotWithShape="1">
          <a:blip r:embed="rId3">
            <a:alphaModFix/>
          </a:blip>
          <a:srcRect b="0" l="7899" r="9816" t="24023"/>
          <a:stretch/>
        </p:blipFill>
        <p:spPr>
          <a:xfrm>
            <a:off x="6699950" y="957950"/>
            <a:ext cx="1960602" cy="1357651"/>
          </a:xfrm>
          <a:prstGeom prst="rect">
            <a:avLst/>
          </a:prstGeom>
          <a:noFill/>
          <a:ln>
            <a:noFill/>
          </a:ln>
        </p:spPr>
      </p:pic>
      <p:sp>
        <p:nvSpPr>
          <p:cNvPr id="454" name="Google Shape;454;p38"/>
          <p:cNvSpPr txBox="1"/>
          <p:nvPr/>
        </p:nvSpPr>
        <p:spPr>
          <a:xfrm>
            <a:off x="6771600" y="2384200"/>
            <a:ext cx="2372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200">
                <a:solidFill>
                  <a:schemeClr val="lt1"/>
                </a:solidFill>
                <a:latin typeface="Lato"/>
                <a:ea typeface="Lato"/>
                <a:cs typeface="Lato"/>
                <a:sym typeface="Lato"/>
              </a:rPr>
              <a:t>Attempt 1: Fully I</a:t>
            </a:r>
            <a:r>
              <a:rPr lang="en" sz="1200">
                <a:solidFill>
                  <a:schemeClr val="lt1"/>
                </a:solidFill>
                <a:latin typeface="Lato"/>
                <a:ea typeface="Lato"/>
                <a:cs typeface="Lato"/>
                <a:sym typeface="Lato"/>
              </a:rPr>
              <a:t>nflated</a:t>
            </a:r>
            <a:r>
              <a:rPr lang="en" sz="1200">
                <a:solidFill>
                  <a:schemeClr val="lt1"/>
                </a:solidFill>
                <a:latin typeface="Lato"/>
                <a:ea typeface="Lato"/>
                <a:cs typeface="Lato"/>
                <a:sym typeface="Lato"/>
              </a:rPr>
              <a:t> System </a:t>
            </a:r>
            <a:endParaRPr sz="1200">
              <a:solidFill>
                <a:schemeClr val="lt1"/>
              </a:solidFill>
              <a:latin typeface="Lato"/>
              <a:ea typeface="Lato"/>
              <a:cs typeface="Lato"/>
              <a:sym typeface="Lato"/>
            </a:endParaRPr>
          </a:p>
        </p:txBody>
      </p:sp>
      <p:pic>
        <p:nvPicPr>
          <p:cNvPr id="455" name="Google Shape;455;p38" title="Helium attempt 2 Flight Test.mp4">
            <a:hlinkClick r:id="rId4"/>
          </p:cNvPr>
          <p:cNvPicPr preferRelativeResize="0"/>
          <p:nvPr/>
        </p:nvPicPr>
        <p:blipFill>
          <a:blip r:embed="rId5">
            <a:alphaModFix/>
          </a:blip>
          <a:stretch>
            <a:fillRect/>
          </a:stretch>
        </p:blipFill>
        <p:spPr>
          <a:xfrm>
            <a:off x="6949213" y="2822100"/>
            <a:ext cx="1588250" cy="1191175"/>
          </a:xfrm>
          <a:prstGeom prst="rect">
            <a:avLst/>
          </a:prstGeom>
          <a:noFill/>
          <a:ln>
            <a:noFill/>
          </a:ln>
        </p:spPr>
      </p:pic>
      <p:sp>
        <p:nvSpPr>
          <p:cNvPr id="456" name="Google Shape;456;p38"/>
          <p:cNvSpPr txBox="1"/>
          <p:nvPr/>
        </p:nvSpPr>
        <p:spPr>
          <a:xfrm>
            <a:off x="6673700" y="3937075"/>
            <a:ext cx="229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Attempt 2: Takeoff attempt</a:t>
            </a:r>
            <a:endParaRPr>
              <a:solidFill>
                <a:schemeClr val="lt1"/>
              </a:solidFill>
              <a:latin typeface="Lato"/>
              <a:ea typeface="Lato"/>
              <a:cs typeface="Lato"/>
              <a:sym typeface="Lato"/>
            </a:endParaRPr>
          </a:p>
        </p:txBody>
      </p:sp>
      <p:sp>
        <p:nvSpPr>
          <p:cNvPr id="457" name="Google Shape;457;p38"/>
          <p:cNvSpPr txBox="1"/>
          <p:nvPr/>
        </p:nvSpPr>
        <p:spPr>
          <a:xfrm>
            <a:off x="6382625" y="20200"/>
            <a:ext cx="280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5"/>
                                        </p:tgtEl>
                                        <p:attrNameLst>
                                          <p:attrName>style.visibility</p:attrName>
                                        </p:attrNameLst>
                                      </p:cBhvr>
                                      <p:to>
                                        <p:strVal val="visible"/>
                                      </p:to>
                                    </p:set>
                                    <p:animEffect filter="fade" transition="in">
                                      <p:cBhvr>
                                        <p:cTn dur="1000"/>
                                        <p:tgtEl>
                                          <p:spTgt spid="4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39"/>
          <p:cNvSpPr txBox="1"/>
          <p:nvPr>
            <p:ph type="title"/>
          </p:nvPr>
        </p:nvSpPr>
        <p:spPr>
          <a:xfrm>
            <a:off x="1297500" y="393750"/>
            <a:ext cx="7038900" cy="4317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sz="2000">
                <a:latin typeface="Arial"/>
                <a:ea typeface="Arial"/>
                <a:cs typeface="Arial"/>
                <a:sym typeface="Arial"/>
              </a:rPr>
              <a:t>Drone Effective Weight Measured During Hover Test</a:t>
            </a:r>
            <a:endParaRPr sz="2000"/>
          </a:p>
        </p:txBody>
      </p:sp>
      <p:sp>
        <p:nvSpPr>
          <p:cNvPr id="463" name="Google Shape;463;p39"/>
          <p:cNvSpPr txBox="1"/>
          <p:nvPr/>
        </p:nvSpPr>
        <p:spPr>
          <a:xfrm>
            <a:off x="1319400" y="931325"/>
            <a:ext cx="6970800" cy="3693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200">
                <a:solidFill>
                  <a:schemeClr val="lt1"/>
                </a:solidFill>
                <a:latin typeface="EB Garamond"/>
                <a:ea typeface="EB Garamond"/>
                <a:cs typeface="EB Garamond"/>
                <a:sym typeface="EB Garamond"/>
              </a:rPr>
              <a:t>Requirement</a:t>
            </a:r>
            <a:r>
              <a:rPr lang="en" sz="1200">
                <a:solidFill>
                  <a:schemeClr val="lt1"/>
                </a:solidFill>
                <a:latin typeface="EB Garamond"/>
                <a:ea typeface="EB Garamond"/>
                <a:cs typeface="EB Garamond"/>
                <a:sym typeface="EB Garamond"/>
              </a:rPr>
              <a:t> </a:t>
            </a:r>
            <a:r>
              <a:rPr lang="en" sz="1200">
                <a:solidFill>
                  <a:schemeClr val="lt1"/>
                </a:solidFill>
                <a:latin typeface="EB Garamond"/>
                <a:ea typeface="EB Garamond"/>
                <a:cs typeface="EB Garamond"/>
                <a:sym typeface="EB Garamond"/>
              </a:rPr>
              <a:t>The drone shall have an effective weight of between 0 and 5 N When inflated. </a:t>
            </a:r>
            <a:endParaRPr>
              <a:latin typeface="Lato"/>
              <a:ea typeface="Lato"/>
              <a:cs typeface="Lato"/>
              <a:sym typeface="Lato"/>
            </a:endParaRPr>
          </a:p>
        </p:txBody>
      </p:sp>
      <p:graphicFrame>
        <p:nvGraphicFramePr>
          <p:cNvPr id="464" name="Google Shape;464;p39"/>
          <p:cNvGraphicFramePr/>
          <p:nvPr/>
        </p:nvGraphicFramePr>
        <p:xfrm>
          <a:off x="1379950" y="1983075"/>
          <a:ext cx="3000000" cy="3000000"/>
        </p:xfrm>
        <a:graphic>
          <a:graphicData uri="http://schemas.openxmlformats.org/drawingml/2006/table">
            <a:tbl>
              <a:tblPr>
                <a:noFill/>
                <a:tableStyleId>{0D7489A5-CED5-4134-9D81-155F2952C64D}</a:tableStyleId>
              </a:tblPr>
              <a:tblGrid>
                <a:gridCol w="1380425"/>
                <a:gridCol w="1457575"/>
                <a:gridCol w="2028450"/>
                <a:gridCol w="2007550"/>
              </a:tblGrid>
              <a:tr h="625500">
                <a:tc>
                  <a:txBody>
                    <a:bodyPr/>
                    <a:lstStyle/>
                    <a:p>
                      <a:pPr indent="0" lvl="0" marL="0" rtl="0" algn="l">
                        <a:spcBef>
                          <a:spcPts val="0"/>
                        </a:spcBef>
                        <a:spcAft>
                          <a:spcPts val="0"/>
                        </a:spcAft>
                        <a:buNone/>
                      </a:pPr>
                      <a:r>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Requirement(N)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Measured (g)</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Measured (N)</a:t>
                      </a:r>
                      <a:endParaRPr>
                        <a:solidFill>
                          <a:schemeClr val="lt1"/>
                        </a:solidFill>
                      </a:endParaRPr>
                    </a:p>
                  </a:txBody>
                  <a:tcPr marT="91425" marB="91425" marR="91425" marL="91425"/>
                </a:tc>
              </a:tr>
              <a:tr h="743075">
                <a:tc>
                  <a:txBody>
                    <a:bodyPr/>
                    <a:lstStyle/>
                    <a:p>
                      <a:pPr indent="0" lvl="0" marL="0" rtl="0" algn="l">
                        <a:spcBef>
                          <a:spcPts val="0"/>
                        </a:spcBef>
                        <a:spcAft>
                          <a:spcPts val="0"/>
                        </a:spcAft>
                        <a:buNone/>
                      </a:pPr>
                      <a:r>
                        <a:rPr lang="en">
                          <a:solidFill>
                            <a:schemeClr val="lt1"/>
                          </a:solidFill>
                        </a:rPr>
                        <a:t>System without helium</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40-45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4444</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43.58</a:t>
                      </a:r>
                      <a:endParaRPr>
                        <a:solidFill>
                          <a:schemeClr val="lt1"/>
                        </a:solidFill>
                      </a:endParaRPr>
                    </a:p>
                  </a:txBody>
                  <a:tcPr marT="91425" marB="91425" marR="91425" marL="91425"/>
                </a:tc>
              </a:tr>
              <a:tr h="689750">
                <a:tc>
                  <a:txBody>
                    <a:bodyPr/>
                    <a:lstStyle/>
                    <a:p>
                      <a:pPr indent="0" lvl="0" marL="0" rtl="0" algn="l">
                        <a:spcBef>
                          <a:spcPts val="0"/>
                        </a:spcBef>
                        <a:spcAft>
                          <a:spcPts val="0"/>
                        </a:spcAft>
                        <a:buNone/>
                      </a:pPr>
                      <a:r>
                        <a:rPr lang="en">
                          <a:solidFill>
                            <a:schemeClr val="lt1"/>
                          </a:solidFill>
                        </a:rPr>
                        <a:t>System with Helium</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798</a:t>
                      </a:r>
                      <a:endParaRPr>
                        <a:solidFill>
                          <a:schemeClr val="lt1"/>
                        </a:solidFill>
                      </a:endParaRPr>
                    </a:p>
                    <a:p>
                      <a:pPr indent="0" lvl="0" marL="0" rtl="0" algn="l">
                        <a:spcBef>
                          <a:spcPts val="0"/>
                        </a:spcBef>
                        <a:spcAft>
                          <a:spcPts val="0"/>
                        </a:spcAft>
                        <a:buNone/>
                      </a:pPr>
                      <a:r>
                        <a:rPr lang="en" sz="1200">
                          <a:solidFill>
                            <a:schemeClr val="lt1"/>
                          </a:solidFill>
                        </a:rPr>
                        <a:t>(From incomplete inflation)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&lt;7.83 </a:t>
                      </a:r>
                      <a:endParaRPr>
                        <a:solidFill>
                          <a:schemeClr val="lt1"/>
                        </a:solidFill>
                      </a:endParaRPr>
                    </a:p>
                    <a:p>
                      <a:pPr indent="0" lvl="0" marL="0" rtl="0" algn="l">
                        <a:spcBef>
                          <a:spcPts val="0"/>
                        </a:spcBef>
                        <a:spcAft>
                          <a:spcPts val="0"/>
                        </a:spcAft>
                        <a:buNone/>
                      </a:pPr>
                      <a:r>
                        <a:rPr lang="en" sz="1200">
                          <a:solidFill>
                            <a:schemeClr val="lt1"/>
                          </a:solidFill>
                        </a:rPr>
                        <a:t>(From incomplete inflation)</a:t>
                      </a:r>
                      <a:endParaRPr sz="1200">
                        <a:solidFill>
                          <a:schemeClr val="lt1"/>
                        </a:solidFill>
                      </a:endParaRPr>
                    </a:p>
                  </a:txBody>
                  <a:tcPr marT="91425" marB="91425" marR="91425" marL="91425"/>
                </a:tc>
              </a:tr>
            </a:tbl>
          </a:graphicData>
        </a:graphic>
      </p:graphicFrame>
      <p:sp>
        <p:nvSpPr>
          <p:cNvPr id="465" name="Google Shape;465;p39"/>
          <p:cNvSpPr txBox="1"/>
          <p:nvPr/>
        </p:nvSpPr>
        <p:spPr>
          <a:xfrm>
            <a:off x="1379950" y="4229325"/>
            <a:ext cx="653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Conclusion: The drones effective weight is within the expected range when uninflated. Inflated Weight was too high due </a:t>
            </a:r>
            <a:r>
              <a:rPr lang="en">
                <a:solidFill>
                  <a:schemeClr val="lt1"/>
                </a:solidFill>
                <a:latin typeface="Lato"/>
                <a:ea typeface="Lato"/>
                <a:cs typeface="Lato"/>
                <a:sym typeface="Lato"/>
              </a:rPr>
              <a:t>to</a:t>
            </a:r>
            <a:r>
              <a:rPr lang="en">
                <a:solidFill>
                  <a:schemeClr val="lt1"/>
                </a:solidFill>
                <a:latin typeface="Lato"/>
                <a:ea typeface="Lato"/>
                <a:cs typeface="Lato"/>
                <a:sym typeface="Lato"/>
              </a:rPr>
              <a:t> Helium leak during inflation</a:t>
            </a:r>
            <a:endParaRPr>
              <a:solidFill>
                <a:schemeClr val="lt1"/>
              </a:solidFill>
              <a:latin typeface="Lato"/>
              <a:ea typeface="Lato"/>
              <a:cs typeface="Lato"/>
              <a:sym typeface="Lato"/>
            </a:endParaRPr>
          </a:p>
        </p:txBody>
      </p:sp>
      <p:sp>
        <p:nvSpPr>
          <p:cNvPr id="466" name="Google Shape;466;p39"/>
          <p:cNvSpPr txBox="1"/>
          <p:nvPr/>
        </p:nvSpPr>
        <p:spPr>
          <a:xfrm>
            <a:off x="6066075" y="55050"/>
            <a:ext cx="2978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:Drone Flight Time </a:t>
            </a:r>
            <a:endParaRPr>
              <a:latin typeface="Lato"/>
              <a:ea typeface="Lato"/>
              <a:cs typeface="Lato"/>
              <a:sym typeface="Lato"/>
            </a:endParaRPr>
          </a:p>
        </p:txBody>
      </p:sp>
      <p:sp>
        <p:nvSpPr>
          <p:cNvPr id="467" name="Google Shape;467;p39"/>
          <p:cNvSpPr txBox="1"/>
          <p:nvPr/>
        </p:nvSpPr>
        <p:spPr>
          <a:xfrm>
            <a:off x="1373700" y="1441738"/>
            <a:ext cx="674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System weight needed to be determined to confirm throttle values for hovering</a:t>
            </a:r>
            <a:endParaRPr>
              <a:solidFill>
                <a:schemeClr val="lt1"/>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4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Remote Control Verified in Matlab, with Plans for </a:t>
            </a:r>
            <a:r>
              <a:rPr lang="en"/>
              <a:t>Detailed</a:t>
            </a:r>
            <a:r>
              <a:rPr lang="en"/>
              <a:t> Vrep Simulation Test</a:t>
            </a:r>
            <a:endParaRPr/>
          </a:p>
        </p:txBody>
      </p:sp>
      <p:sp>
        <p:nvSpPr>
          <p:cNvPr id="473" name="Google Shape;473;p40"/>
          <p:cNvSpPr txBox="1"/>
          <p:nvPr>
            <p:ph idx="1" type="body"/>
          </p:nvPr>
        </p:nvSpPr>
        <p:spPr>
          <a:xfrm>
            <a:off x="1297500" y="1454175"/>
            <a:ext cx="7038900" cy="3024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400">
                <a:latin typeface="EB Garamond"/>
                <a:ea typeface="EB Garamond"/>
                <a:cs typeface="EB Garamond"/>
                <a:sym typeface="EB Garamond"/>
              </a:rPr>
              <a:t>The drone shall have RC control implementation to allow for direct control of the drone, and maintain pitch and roll angles within ±0.1 rad, and a height of 1±0.15 m. The drone shall move at the minimum speed. </a:t>
            </a:r>
            <a:endParaRPr sz="1400">
              <a:latin typeface="EB Garamond"/>
              <a:ea typeface="EB Garamond"/>
              <a:cs typeface="EB Garamond"/>
              <a:sym typeface="EB Garamond"/>
            </a:endParaRPr>
          </a:p>
          <a:p>
            <a:pPr indent="-317500" lvl="0" marL="457200" rtl="0" algn="l">
              <a:spcBef>
                <a:spcPts val="1200"/>
              </a:spcBef>
              <a:spcAft>
                <a:spcPts val="0"/>
              </a:spcAft>
              <a:buSzPts val="1400"/>
              <a:buFont typeface="EB Garamond"/>
              <a:buChar char="●"/>
            </a:pPr>
            <a:r>
              <a:rPr lang="en" sz="1400">
                <a:latin typeface="EB Garamond"/>
                <a:ea typeface="EB Garamond"/>
                <a:cs typeface="EB Garamond"/>
                <a:sym typeface="EB Garamond"/>
              </a:rPr>
              <a:t>Angle Correction Verified in Matlab</a:t>
            </a:r>
            <a:endParaRPr sz="1400">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sz="1400">
                <a:latin typeface="EB Garamond"/>
                <a:ea typeface="EB Garamond"/>
                <a:cs typeface="EB Garamond"/>
                <a:sym typeface="EB Garamond"/>
              </a:rPr>
              <a:t>Closed Loop RC Commands Verified in Matlab</a:t>
            </a:r>
            <a:endParaRPr sz="1400">
              <a:latin typeface="EB Garamond"/>
              <a:ea typeface="EB Garamond"/>
              <a:cs typeface="EB Garamond"/>
              <a:sym typeface="EB Garamond"/>
            </a:endParaRPr>
          </a:p>
          <a:p>
            <a:pPr indent="-317500" lvl="0" marL="457200" rtl="0" algn="l">
              <a:spcBef>
                <a:spcPts val="0"/>
              </a:spcBef>
              <a:spcAft>
                <a:spcPts val="0"/>
              </a:spcAft>
              <a:buSzPts val="1400"/>
              <a:buFont typeface="EB Garamond"/>
              <a:buChar char="●"/>
            </a:pPr>
            <a:r>
              <a:rPr lang="en" sz="1400">
                <a:latin typeface="EB Garamond"/>
                <a:ea typeface="EB Garamond"/>
                <a:cs typeface="EB Garamond"/>
                <a:sym typeface="EB Garamond"/>
              </a:rPr>
              <a:t>Flight Layout in Vrep is given to provide a detailed Vrep Simulation</a:t>
            </a:r>
            <a:endParaRPr sz="1400">
              <a:latin typeface="EB Garamond"/>
              <a:ea typeface="EB Garamond"/>
              <a:cs typeface="EB Garamond"/>
              <a:sym typeface="EB Garamond"/>
            </a:endParaRPr>
          </a:p>
          <a:p>
            <a:pPr indent="0" lvl="0" marL="0" rtl="0" algn="l">
              <a:spcBef>
                <a:spcPts val="1200"/>
              </a:spcBef>
              <a:spcAft>
                <a:spcPts val="1200"/>
              </a:spcAft>
              <a:buNone/>
            </a:pPr>
            <a:r>
              <a:rPr lang="en" sz="1400">
                <a:latin typeface="EB Garamond"/>
                <a:ea typeface="EB Garamond"/>
                <a:cs typeface="EB Garamond"/>
                <a:sym typeface="EB Garamond"/>
              </a:rPr>
              <a:t>Conclusion: The remote control functionality is not yet verified in the Vrep simulation environment. </a:t>
            </a:r>
            <a:endParaRPr/>
          </a:p>
        </p:txBody>
      </p:sp>
      <p:sp>
        <p:nvSpPr>
          <p:cNvPr id="474" name="Google Shape;474;p40"/>
          <p:cNvSpPr txBox="1"/>
          <p:nvPr/>
        </p:nvSpPr>
        <p:spPr>
          <a:xfrm>
            <a:off x="7938725" y="77850"/>
            <a:ext cx="1302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FFFF00"/>
                </a:solidFill>
              </a:rPr>
              <a:t>Matlab </a:t>
            </a:r>
            <a:r>
              <a:rPr lang="en" sz="1100">
                <a:solidFill>
                  <a:srgbClr val="FFFF00"/>
                </a:solidFill>
              </a:rPr>
              <a:t>Verified</a:t>
            </a:r>
            <a:endParaRPr>
              <a:latin typeface="Lato"/>
              <a:ea typeface="Lato"/>
              <a:cs typeface="Lato"/>
              <a:sym typeface="Lato"/>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sp>
        <p:nvSpPr>
          <p:cNvPr id="479" name="Google Shape;479;p4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Closed Loop RC Angle Correction </a:t>
            </a:r>
            <a:r>
              <a:rPr lang="en"/>
              <a:t>Verified</a:t>
            </a:r>
            <a:r>
              <a:rPr lang="en"/>
              <a:t> in Matlab</a:t>
            </a:r>
            <a:endParaRPr/>
          </a:p>
        </p:txBody>
      </p:sp>
      <p:sp>
        <p:nvSpPr>
          <p:cNvPr id="480" name="Google Shape;480;p41"/>
          <p:cNvSpPr txBox="1"/>
          <p:nvPr>
            <p:ph idx="1" type="body"/>
          </p:nvPr>
        </p:nvSpPr>
        <p:spPr>
          <a:xfrm>
            <a:off x="5432875" y="1307850"/>
            <a:ext cx="2903400" cy="3312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sz="1400"/>
              <a:t>Requirement: The system should return pitch and roll to an error of less than 0.1 radians and a height error of &lt;15% in less than 1 second. </a:t>
            </a:r>
            <a:endParaRPr sz="1400"/>
          </a:p>
          <a:p>
            <a:pPr indent="0" lvl="0" marL="0" rtl="0" algn="l">
              <a:spcBef>
                <a:spcPts val="1200"/>
              </a:spcBef>
              <a:spcAft>
                <a:spcPts val="0"/>
              </a:spcAft>
              <a:buNone/>
            </a:pPr>
            <a:r>
              <a:rPr lang="en" sz="1400"/>
              <a:t>In this example, the height barely meets the overshoot requirement, but that slow response is partially due to large roll error.</a:t>
            </a:r>
            <a:endParaRPr sz="1400"/>
          </a:p>
          <a:p>
            <a:pPr indent="0" lvl="0" marL="0" rtl="0" algn="l">
              <a:spcBef>
                <a:spcPts val="1200"/>
              </a:spcBef>
              <a:spcAft>
                <a:spcPts val="1200"/>
              </a:spcAft>
              <a:buNone/>
            </a:pPr>
            <a:r>
              <a:rPr lang="en"/>
              <a:t>Conclusion. Even with large errors, 0.5 meters and 0.3 radians, the system is able to return to stable conditions, but needs to be re-tuned for new specifications.</a:t>
            </a:r>
            <a:endParaRPr/>
          </a:p>
        </p:txBody>
      </p:sp>
      <p:pic>
        <p:nvPicPr>
          <p:cNvPr id="481" name="Google Shape;481;p41"/>
          <p:cNvPicPr preferRelativeResize="0"/>
          <p:nvPr/>
        </p:nvPicPr>
        <p:blipFill>
          <a:blip r:embed="rId3">
            <a:alphaModFix/>
          </a:blip>
          <a:stretch>
            <a:fillRect/>
          </a:stretch>
        </p:blipFill>
        <p:spPr>
          <a:xfrm>
            <a:off x="1297500" y="1307850"/>
            <a:ext cx="4135381" cy="2954549"/>
          </a:xfrm>
          <a:prstGeom prst="rect">
            <a:avLst/>
          </a:prstGeom>
          <a:noFill/>
          <a:ln>
            <a:noFill/>
          </a:ln>
        </p:spPr>
      </p:pic>
      <p:sp>
        <p:nvSpPr>
          <p:cNvPr id="482" name="Google Shape;482;p41"/>
          <p:cNvSpPr txBox="1"/>
          <p:nvPr/>
        </p:nvSpPr>
        <p:spPr>
          <a:xfrm>
            <a:off x="1297500" y="4262400"/>
            <a:ext cx="4135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Fig. System Pitch/Roll/Height Response, with saturation block connected</a:t>
            </a:r>
            <a:endParaRPr>
              <a:solidFill>
                <a:srgbClr val="FFFFFF"/>
              </a:solidFill>
              <a:latin typeface="Lato"/>
              <a:ea typeface="Lato"/>
              <a:cs typeface="Lato"/>
              <a:sym typeface="Lato"/>
            </a:endParaRPr>
          </a:p>
        </p:txBody>
      </p:sp>
      <p:sp>
        <p:nvSpPr>
          <p:cNvPr id="483" name="Google Shape;483;p41"/>
          <p:cNvSpPr txBox="1"/>
          <p:nvPr/>
        </p:nvSpPr>
        <p:spPr>
          <a:xfrm>
            <a:off x="6394175" y="55050"/>
            <a:ext cx="26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:Remote Control</a:t>
            </a:r>
            <a:endParaRPr>
              <a:latin typeface="Lato"/>
              <a:ea typeface="Lato"/>
              <a:cs typeface="Lato"/>
              <a:sym typeface="Lato"/>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Requirements from Client </a:t>
            </a:r>
            <a:endParaRPr/>
          </a:p>
        </p:txBody>
      </p:sp>
      <p:sp>
        <p:nvSpPr>
          <p:cNvPr id="147" name="Google Shape;147;p15"/>
          <p:cNvSpPr txBox="1"/>
          <p:nvPr/>
        </p:nvSpPr>
        <p:spPr>
          <a:xfrm>
            <a:off x="1144075" y="1016975"/>
            <a:ext cx="7803000" cy="3324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700">
                <a:solidFill>
                  <a:srgbClr val="FFFFFF"/>
                </a:solidFill>
                <a:latin typeface="Lato"/>
                <a:ea typeface="Lato"/>
                <a:cs typeface="Lato"/>
                <a:sym typeface="Lato"/>
              </a:rPr>
              <a:t>Client: Jonathan Glen from United States Geological Survey gave us the following system requirements and why he </a:t>
            </a:r>
            <a:r>
              <a:rPr lang="en" sz="1700">
                <a:solidFill>
                  <a:srgbClr val="FFFFFF"/>
                </a:solidFill>
                <a:latin typeface="Lato"/>
                <a:ea typeface="Lato"/>
                <a:cs typeface="Lato"/>
                <a:sym typeface="Lato"/>
              </a:rPr>
              <a:t>would</a:t>
            </a:r>
            <a:r>
              <a:rPr lang="en" sz="1700">
                <a:solidFill>
                  <a:srgbClr val="FFFFFF"/>
                </a:solidFill>
                <a:latin typeface="Lato"/>
                <a:ea typeface="Lato"/>
                <a:cs typeface="Lato"/>
                <a:sym typeface="Lato"/>
              </a:rPr>
              <a:t> need them:</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Minimum Drone </a:t>
            </a:r>
            <a:r>
              <a:rPr lang="en" sz="1700">
                <a:solidFill>
                  <a:srgbClr val="FFFFFF"/>
                </a:solidFill>
                <a:latin typeface="Lato"/>
                <a:ea typeface="Lato"/>
                <a:cs typeface="Lato"/>
                <a:sym typeface="Lato"/>
              </a:rPr>
              <a:t>Speed</a:t>
            </a:r>
            <a:r>
              <a:rPr lang="en" sz="1700">
                <a:solidFill>
                  <a:srgbClr val="FFFFFF"/>
                </a:solidFill>
                <a:latin typeface="Lato"/>
                <a:ea typeface="Lato"/>
                <a:cs typeface="Lato"/>
                <a:sym typeface="Lato"/>
              </a:rPr>
              <a:t> of 5 mph in up to 15 mph wind</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Minimum</a:t>
            </a:r>
            <a:r>
              <a:rPr lang="en" sz="1700">
                <a:solidFill>
                  <a:srgbClr val="FFFFFF"/>
                </a:solidFill>
                <a:latin typeface="Lato"/>
                <a:ea typeface="Lato"/>
                <a:cs typeface="Lato"/>
                <a:sym typeface="Lato"/>
              </a:rPr>
              <a:t> Drone Flight Time of 30 minutes at minimum speed, but 60 minutes is desired</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Magnetometer Payload Interference of Less Than 10nT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RC Control to m</a:t>
            </a:r>
            <a:r>
              <a:rPr lang="en" sz="1700">
                <a:solidFill>
                  <a:srgbClr val="FFFFFF"/>
                </a:solidFill>
                <a:latin typeface="Lato"/>
                <a:ea typeface="Lato"/>
                <a:cs typeface="Lato"/>
                <a:sym typeface="Lato"/>
              </a:rPr>
              <a:t>aintain</a:t>
            </a:r>
            <a:r>
              <a:rPr lang="en" sz="1700">
                <a:solidFill>
                  <a:srgbClr val="FFFFFF"/>
                </a:solidFill>
                <a:latin typeface="Lato"/>
                <a:ea typeface="Lato"/>
                <a:cs typeface="Lato"/>
                <a:sym typeface="Lato"/>
              </a:rPr>
              <a:t> Stable Height and </a:t>
            </a:r>
            <a:r>
              <a:rPr lang="en" sz="1700">
                <a:solidFill>
                  <a:srgbClr val="FFFFFF"/>
                </a:solidFill>
                <a:latin typeface="Lato"/>
                <a:ea typeface="Lato"/>
                <a:cs typeface="Lato"/>
                <a:sym typeface="Lato"/>
              </a:rPr>
              <a:t>respond</a:t>
            </a:r>
            <a:r>
              <a:rPr lang="en" sz="1700">
                <a:solidFill>
                  <a:srgbClr val="FFFFFF"/>
                </a:solidFill>
                <a:latin typeface="Lato"/>
                <a:ea typeface="Lato"/>
                <a:cs typeface="Lato"/>
                <a:sym typeface="Lato"/>
              </a:rPr>
              <a:t> to user translational commands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Autonomous Control to collect data over a predetermined area, and must Include Terrain Tracking. </a:t>
            </a:r>
            <a:endParaRPr sz="1700">
              <a:solidFill>
                <a:srgbClr val="FFFFFF"/>
              </a:solidFill>
              <a:latin typeface="Lato"/>
              <a:ea typeface="Lato"/>
              <a:cs typeface="Lato"/>
              <a:sym typeface="Lato"/>
            </a:endParaRPr>
          </a:p>
          <a:p>
            <a:pPr indent="-336550" lvl="0" marL="457200" rtl="0" algn="l">
              <a:spcBef>
                <a:spcPts val="0"/>
              </a:spcBef>
              <a:spcAft>
                <a:spcPts val="0"/>
              </a:spcAft>
              <a:buClr>
                <a:srgbClr val="FFFFFF"/>
              </a:buClr>
              <a:buSzPts val="1700"/>
              <a:buFont typeface="Lato"/>
              <a:buChar char="-"/>
            </a:pPr>
            <a:r>
              <a:rPr lang="en" sz="1700">
                <a:solidFill>
                  <a:srgbClr val="FFFFFF"/>
                </a:solidFill>
                <a:latin typeface="Lato"/>
                <a:ea typeface="Lato"/>
                <a:cs typeface="Lato"/>
                <a:sym typeface="Lato"/>
              </a:rPr>
              <a:t>Costs of less than $10,000, but less than $6,000 is desired. </a:t>
            </a:r>
            <a:endParaRPr sz="1700">
              <a:solidFill>
                <a:srgbClr val="FFFFFF"/>
              </a:solidFill>
              <a:latin typeface="Lato"/>
              <a:ea typeface="Lato"/>
              <a:cs typeface="Lato"/>
              <a:sym typeface="Lato"/>
            </a:endParaRPr>
          </a:p>
          <a:p>
            <a:pPr indent="-336550" lvl="0" marL="457200" rtl="0" algn="l">
              <a:spcBef>
                <a:spcPts val="0"/>
              </a:spcBef>
              <a:spcAft>
                <a:spcPts val="0"/>
              </a:spcAft>
              <a:buClr>
                <a:schemeClr val="lt1"/>
              </a:buClr>
              <a:buSzPts val="1700"/>
              <a:buFont typeface="Lato"/>
              <a:buChar char="-"/>
            </a:pPr>
            <a:r>
              <a:rPr lang="en" sz="1700">
                <a:solidFill>
                  <a:schemeClr val="lt1"/>
                </a:solidFill>
                <a:latin typeface="Lato"/>
                <a:ea typeface="Lato"/>
                <a:cs typeface="Lato"/>
                <a:sym typeface="Lato"/>
              </a:rPr>
              <a:t>A noise level of less than 65 dB when 5 ft away from the drone. </a:t>
            </a:r>
            <a:endParaRPr sz="1700">
              <a:solidFill>
                <a:srgbClr val="FFFFFF"/>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sp>
        <p:nvSpPr>
          <p:cNvPr id="488" name="Google Shape;488;p4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Closed Loop RC Worst Case Command Response Stable, Verified in MatLab</a:t>
            </a:r>
            <a:endParaRPr/>
          </a:p>
        </p:txBody>
      </p:sp>
      <p:sp>
        <p:nvSpPr>
          <p:cNvPr id="489" name="Google Shape;489;p42"/>
          <p:cNvSpPr txBox="1"/>
          <p:nvPr>
            <p:ph idx="1" type="body"/>
          </p:nvPr>
        </p:nvSpPr>
        <p:spPr>
          <a:xfrm>
            <a:off x="1297500" y="1307850"/>
            <a:ext cx="2714700" cy="359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1018"/>
              <a:buNone/>
            </a:pPr>
            <a:r>
              <a:rPr lang="en"/>
              <a:t>Task: Ensure the Regulator is able to maintain </a:t>
            </a:r>
            <a:r>
              <a:rPr lang="en"/>
              <a:t>pitch and roll angles within ±0.1 rad, and a height of 1±0.15 m. </a:t>
            </a:r>
            <a:r>
              <a:rPr lang="en"/>
              <a:t> when given RC commands.</a:t>
            </a:r>
            <a:endParaRPr/>
          </a:p>
          <a:p>
            <a:pPr indent="0" lvl="0" marL="0" rtl="0" algn="l">
              <a:spcBef>
                <a:spcPts val="1200"/>
              </a:spcBef>
              <a:spcAft>
                <a:spcPts val="0"/>
              </a:spcAft>
              <a:buSzPts val="1018"/>
              <a:buNone/>
            </a:pPr>
            <a:r>
              <a:rPr lang="en"/>
              <a:t>The worst case scenario for RC commands is going from full reverse to full forward. Max pitch overshoot is about 0.06 radians, within the 0.1 radian limit. </a:t>
            </a:r>
            <a:endParaRPr/>
          </a:p>
          <a:p>
            <a:pPr indent="0" lvl="0" marL="0" rtl="0" algn="l">
              <a:spcBef>
                <a:spcPts val="1200"/>
              </a:spcBef>
              <a:spcAft>
                <a:spcPts val="1200"/>
              </a:spcAft>
              <a:buSzPts val="1018"/>
              <a:buNone/>
            </a:pPr>
            <a:r>
              <a:rPr lang="en"/>
              <a:t>Conclusion: The closed loop RC design is stable and ready to be </a:t>
            </a:r>
            <a:r>
              <a:rPr lang="en"/>
              <a:t>imported</a:t>
            </a:r>
            <a:r>
              <a:rPr lang="en"/>
              <a:t> into Vrep</a:t>
            </a:r>
            <a:endParaRPr/>
          </a:p>
        </p:txBody>
      </p:sp>
      <p:pic>
        <p:nvPicPr>
          <p:cNvPr id="490" name="Google Shape;490;p42"/>
          <p:cNvPicPr preferRelativeResize="0"/>
          <p:nvPr/>
        </p:nvPicPr>
        <p:blipFill>
          <a:blip r:embed="rId3">
            <a:alphaModFix/>
          </a:blip>
          <a:stretch>
            <a:fillRect/>
          </a:stretch>
        </p:blipFill>
        <p:spPr>
          <a:xfrm>
            <a:off x="4012200" y="1307850"/>
            <a:ext cx="4304549" cy="3034875"/>
          </a:xfrm>
          <a:prstGeom prst="rect">
            <a:avLst/>
          </a:prstGeom>
          <a:noFill/>
          <a:ln>
            <a:noFill/>
          </a:ln>
        </p:spPr>
      </p:pic>
      <p:sp>
        <p:nvSpPr>
          <p:cNvPr id="491" name="Google Shape;491;p42"/>
          <p:cNvSpPr txBox="1"/>
          <p:nvPr/>
        </p:nvSpPr>
        <p:spPr>
          <a:xfrm>
            <a:off x="4012275" y="4342725"/>
            <a:ext cx="430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solidFill>
                  <a:srgbClr val="FFFFFF"/>
                </a:solidFill>
                <a:latin typeface="Lato"/>
                <a:ea typeface="Lato"/>
                <a:cs typeface="Lato"/>
                <a:sym typeface="Lato"/>
              </a:rPr>
              <a:t>Fig. System response when switching from full reverse to full forward at t = 1 second</a:t>
            </a:r>
            <a:endParaRPr>
              <a:solidFill>
                <a:srgbClr val="FFFFFF"/>
              </a:solidFill>
              <a:latin typeface="Lato"/>
              <a:ea typeface="Lato"/>
              <a:cs typeface="Lato"/>
              <a:sym typeface="Lato"/>
            </a:endParaRPr>
          </a:p>
        </p:txBody>
      </p:sp>
      <p:sp>
        <p:nvSpPr>
          <p:cNvPr id="492" name="Google Shape;492;p42"/>
          <p:cNvSpPr txBox="1"/>
          <p:nvPr/>
        </p:nvSpPr>
        <p:spPr>
          <a:xfrm>
            <a:off x="6394175" y="55050"/>
            <a:ext cx="26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:Remote Control</a:t>
            </a:r>
            <a:endParaRPr>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6" name="Shape 496"/>
        <p:cNvGrpSpPr/>
        <p:nvPr/>
      </p:nvGrpSpPr>
      <p:grpSpPr>
        <a:xfrm>
          <a:off x="0" y="0"/>
          <a:ext cx="0" cy="0"/>
          <a:chOff x="0" y="0"/>
          <a:chExt cx="0" cy="0"/>
        </a:xfrm>
      </p:grpSpPr>
      <p:sp>
        <p:nvSpPr>
          <p:cNvPr id="497" name="Google Shape;497;p43"/>
          <p:cNvSpPr txBox="1"/>
          <p:nvPr>
            <p:ph type="title"/>
          </p:nvPr>
        </p:nvSpPr>
        <p:spPr>
          <a:xfrm>
            <a:off x="1297500" y="393750"/>
            <a:ext cx="7191300" cy="347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
              <a:t>Closed Loop Remote Control Not Verified</a:t>
            </a:r>
            <a:endParaRPr/>
          </a:p>
        </p:txBody>
      </p:sp>
      <p:sp>
        <p:nvSpPr>
          <p:cNvPr id="498" name="Google Shape;498;p43"/>
          <p:cNvSpPr/>
          <p:nvPr/>
        </p:nvSpPr>
        <p:spPr>
          <a:xfrm>
            <a:off x="228600" y="1958975"/>
            <a:ext cx="8597700" cy="1416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99" name="Google Shape;499;p43"/>
          <p:cNvSpPr/>
          <p:nvPr/>
        </p:nvSpPr>
        <p:spPr>
          <a:xfrm>
            <a:off x="1749300" y="2564600"/>
            <a:ext cx="998400" cy="5541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Forward 10s</a:t>
            </a:r>
            <a:endParaRPr/>
          </a:p>
        </p:txBody>
      </p:sp>
      <p:sp>
        <p:nvSpPr>
          <p:cNvPr id="500" name="Google Shape;500;p43"/>
          <p:cNvSpPr/>
          <p:nvPr/>
        </p:nvSpPr>
        <p:spPr>
          <a:xfrm>
            <a:off x="347750" y="2510150"/>
            <a:ext cx="937200" cy="663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Auto </a:t>
            </a:r>
            <a:r>
              <a:rPr lang="en"/>
              <a:t>Take-off</a:t>
            </a:r>
            <a:endParaRPr/>
          </a:p>
        </p:txBody>
      </p:sp>
      <p:sp>
        <p:nvSpPr>
          <p:cNvPr id="501" name="Google Shape;501;p43"/>
          <p:cNvSpPr/>
          <p:nvPr/>
        </p:nvSpPr>
        <p:spPr>
          <a:xfrm>
            <a:off x="4523075" y="2483000"/>
            <a:ext cx="1182300" cy="7173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Turn Command 5s</a:t>
            </a:r>
            <a:endParaRPr/>
          </a:p>
        </p:txBody>
      </p:sp>
      <p:sp>
        <p:nvSpPr>
          <p:cNvPr id="502" name="Google Shape;502;p43"/>
          <p:cNvSpPr/>
          <p:nvPr/>
        </p:nvSpPr>
        <p:spPr>
          <a:xfrm>
            <a:off x="7604900" y="2510150"/>
            <a:ext cx="1080000" cy="663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Auto </a:t>
            </a:r>
            <a:r>
              <a:rPr lang="en"/>
              <a:t>Landing</a:t>
            </a:r>
            <a:endParaRPr/>
          </a:p>
        </p:txBody>
      </p:sp>
      <p:sp>
        <p:nvSpPr>
          <p:cNvPr id="503" name="Google Shape;503;p43"/>
          <p:cNvSpPr/>
          <p:nvPr/>
        </p:nvSpPr>
        <p:spPr>
          <a:xfrm>
            <a:off x="6032950" y="2510150"/>
            <a:ext cx="1182300" cy="663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Forward to Backwards</a:t>
            </a:r>
            <a:r>
              <a:rPr lang="en"/>
              <a:t> Test</a:t>
            </a:r>
            <a:endParaRPr/>
          </a:p>
        </p:txBody>
      </p:sp>
      <p:sp>
        <p:nvSpPr>
          <p:cNvPr id="504" name="Google Shape;504;p43"/>
          <p:cNvSpPr/>
          <p:nvPr/>
        </p:nvSpPr>
        <p:spPr>
          <a:xfrm>
            <a:off x="3076100" y="2510150"/>
            <a:ext cx="1182300" cy="663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Change of Terrain Height</a:t>
            </a:r>
            <a:endParaRPr/>
          </a:p>
        </p:txBody>
      </p:sp>
      <p:cxnSp>
        <p:nvCxnSpPr>
          <p:cNvPr id="505" name="Google Shape;505;p43"/>
          <p:cNvCxnSpPr>
            <a:stCxn id="500" idx="3"/>
            <a:endCxn id="499" idx="1"/>
          </p:cNvCxnSpPr>
          <p:nvPr/>
        </p:nvCxnSpPr>
        <p:spPr>
          <a:xfrm>
            <a:off x="1284950" y="2841650"/>
            <a:ext cx="464400" cy="0"/>
          </a:xfrm>
          <a:prstGeom prst="straightConnector1">
            <a:avLst/>
          </a:prstGeom>
          <a:noFill/>
          <a:ln cap="flat" cmpd="sng" w="9525">
            <a:solidFill>
              <a:srgbClr val="000000"/>
            </a:solidFill>
            <a:prstDash val="solid"/>
            <a:round/>
            <a:headEnd len="med" w="med" type="none"/>
            <a:tailEnd len="med" w="med" type="triangle"/>
          </a:ln>
        </p:spPr>
      </p:cxnSp>
      <p:cxnSp>
        <p:nvCxnSpPr>
          <p:cNvPr id="506" name="Google Shape;506;p43"/>
          <p:cNvCxnSpPr>
            <a:stCxn id="499" idx="3"/>
            <a:endCxn id="504" idx="1"/>
          </p:cNvCxnSpPr>
          <p:nvPr/>
        </p:nvCxnSpPr>
        <p:spPr>
          <a:xfrm>
            <a:off x="2747700" y="2841650"/>
            <a:ext cx="328500" cy="0"/>
          </a:xfrm>
          <a:prstGeom prst="straightConnector1">
            <a:avLst/>
          </a:prstGeom>
          <a:noFill/>
          <a:ln cap="flat" cmpd="sng" w="9525">
            <a:solidFill>
              <a:srgbClr val="000000"/>
            </a:solidFill>
            <a:prstDash val="solid"/>
            <a:round/>
            <a:headEnd len="med" w="med" type="none"/>
            <a:tailEnd len="med" w="med" type="triangle"/>
          </a:ln>
        </p:spPr>
      </p:cxnSp>
      <p:cxnSp>
        <p:nvCxnSpPr>
          <p:cNvPr id="507" name="Google Shape;507;p43"/>
          <p:cNvCxnSpPr>
            <a:stCxn id="504" idx="3"/>
            <a:endCxn id="501" idx="1"/>
          </p:cNvCxnSpPr>
          <p:nvPr/>
        </p:nvCxnSpPr>
        <p:spPr>
          <a:xfrm>
            <a:off x="4258400" y="2841650"/>
            <a:ext cx="264600" cy="0"/>
          </a:xfrm>
          <a:prstGeom prst="straightConnector1">
            <a:avLst/>
          </a:prstGeom>
          <a:noFill/>
          <a:ln cap="flat" cmpd="sng" w="9525">
            <a:solidFill>
              <a:srgbClr val="000000"/>
            </a:solidFill>
            <a:prstDash val="solid"/>
            <a:round/>
            <a:headEnd len="med" w="med" type="none"/>
            <a:tailEnd len="med" w="med" type="triangle"/>
          </a:ln>
        </p:spPr>
      </p:cxnSp>
      <p:cxnSp>
        <p:nvCxnSpPr>
          <p:cNvPr id="508" name="Google Shape;508;p43"/>
          <p:cNvCxnSpPr>
            <a:stCxn id="501" idx="3"/>
            <a:endCxn id="503" idx="1"/>
          </p:cNvCxnSpPr>
          <p:nvPr/>
        </p:nvCxnSpPr>
        <p:spPr>
          <a:xfrm>
            <a:off x="5705375" y="2841650"/>
            <a:ext cx="327600" cy="0"/>
          </a:xfrm>
          <a:prstGeom prst="straightConnector1">
            <a:avLst/>
          </a:prstGeom>
          <a:noFill/>
          <a:ln cap="flat" cmpd="sng" w="9525">
            <a:solidFill>
              <a:srgbClr val="000000"/>
            </a:solidFill>
            <a:prstDash val="solid"/>
            <a:round/>
            <a:headEnd len="med" w="med" type="none"/>
            <a:tailEnd len="med" w="med" type="triangle"/>
          </a:ln>
        </p:spPr>
      </p:cxnSp>
      <p:cxnSp>
        <p:nvCxnSpPr>
          <p:cNvPr id="509" name="Google Shape;509;p43"/>
          <p:cNvCxnSpPr>
            <a:stCxn id="503" idx="3"/>
            <a:endCxn id="502" idx="1"/>
          </p:cNvCxnSpPr>
          <p:nvPr/>
        </p:nvCxnSpPr>
        <p:spPr>
          <a:xfrm>
            <a:off x="7215250" y="2841650"/>
            <a:ext cx="389700" cy="0"/>
          </a:xfrm>
          <a:prstGeom prst="straightConnector1">
            <a:avLst/>
          </a:prstGeom>
          <a:noFill/>
          <a:ln cap="flat" cmpd="sng" w="9525">
            <a:solidFill>
              <a:srgbClr val="000000"/>
            </a:solidFill>
            <a:prstDash val="solid"/>
            <a:round/>
            <a:headEnd len="med" w="med" type="none"/>
            <a:tailEnd len="med" w="med" type="triangle"/>
          </a:ln>
        </p:spPr>
      </p:cxnSp>
      <p:sp>
        <p:nvSpPr>
          <p:cNvPr id="510" name="Google Shape;510;p43"/>
          <p:cNvSpPr txBox="1"/>
          <p:nvPr/>
        </p:nvSpPr>
        <p:spPr>
          <a:xfrm>
            <a:off x="1252250" y="1958975"/>
            <a:ext cx="62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Closed</a:t>
            </a:r>
            <a:r>
              <a:rPr lang="en"/>
              <a:t> Loop Remote Control Vrep Test V 1.0</a:t>
            </a:r>
            <a:endParaRPr/>
          </a:p>
        </p:txBody>
      </p:sp>
      <p:sp>
        <p:nvSpPr>
          <p:cNvPr id="511" name="Google Shape;511;p43"/>
          <p:cNvSpPr txBox="1"/>
          <p:nvPr/>
        </p:nvSpPr>
        <p:spPr>
          <a:xfrm>
            <a:off x="1297500" y="1127663"/>
            <a:ext cx="68394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Expectation</a:t>
            </a:r>
            <a:r>
              <a:rPr lang="en">
                <a:solidFill>
                  <a:schemeClr val="lt1"/>
                </a:solidFill>
                <a:latin typeface="Lato"/>
                <a:ea typeface="Lato"/>
                <a:cs typeface="Lato"/>
                <a:sym typeface="Lato"/>
              </a:rPr>
              <a:t>: The drone will conduct a simulated flight </a:t>
            </a:r>
            <a:r>
              <a:rPr lang="en">
                <a:solidFill>
                  <a:schemeClr val="lt1"/>
                </a:solidFill>
                <a:latin typeface="Lato"/>
                <a:ea typeface="Lato"/>
                <a:cs typeface="Lato"/>
                <a:sym typeface="Lato"/>
              </a:rPr>
              <a:t>through</a:t>
            </a:r>
            <a:r>
              <a:rPr lang="en">
                <a:solidFill>
                  <a:schemeClr val="lt1"/>
                </a:solidFill>
                <a:latin typeface="Lato"/>
                <a:ea typeface="Lato"/>
                <a:cs typeface="Lato"/>
                <a:sym typeface="Lato"/>
              </a:rPr>
              <a:t> simple functions and maintain pitch and roll angles within ±0.1 rad, and a height of 1±0.15 m while reaching a speed of at least 5 mph.</a:t>
            </a:r>
            <a:endParaRPr>
              <a:solidFill>
                <a:schemeClr val="lt1"/>
              </a:solidFill>
              <a:latin typeface="Lato"/>
              <a:ea typeface="Lato"/>
              <a:cs typeface="Lato"/>
              <a:sym typeface="Lato"/>
            </a:endParaRPr>
          </a:p>
        </p:txBody>
      </p:sp>
      <p:sp>
        <p:nvSpPr>
          <p:cNvPr id="512" name="Google Shape;512;p43"/>
          <p:cNvSpPr txBox="1"/>
          <p:nvPr/>
        </p:nvSpPr>
        <p:spPr>
          <a:xfrm>
            <a:off x="1297500" y="3514275"/>
            <a:ext cx="68394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Each Block tests </a:t>
            </a:r>
            <a:r>
              <a:rPr lang="en">
                <a:solidFill>
                  <a:schemeClr val="lt1"/>
                </a:solidFill>
                <a:latin typeface="Lato"/>
                <a:ea typeface="Lato"/>
                <a:cs typeface="Lato"/>
                <a:sym typeface="Lato"/>
              </a:rPr>
              <a:t>essential</a:t>
            </a:r>
            <a:r>
              <a:rPr lang="en">
                <a:solidFill>
                  <a:schemeClr val="lt1"/>
                </a:solidFill>
                <a:latin typeface="Lato"/>
                <a:ea typeface="Lato"/>
                <a:cs typeface="Lato"/>
                <a:sym typeface="Lato"/>
              </a:rPr>
              <a:t> functions of the Remote Control system, as well as the worst case user input, full forward to full stop. </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This test will be performed with no wind, steady wind, and with unsteady wind to confirm stability, but has not yet been conducted. </a:t>
            </a:r>
            <a:endParaRPr>
              <a:solidFill>
                <a:schemeClr val="lt1"/>
              </a:solidFill>
              <a:latin typeface="Lato"/>
              <a:ea typeface="Lato"/>
              <a:cs typeface="Lato"/>
              <a:sym typeface="Lato"/>
            </a:endParaRPr>
          </a:p>
        </p:txBody>
      </p:sp>
      <p:sp>
        <p:nvSpPr>
          <p:cNvPr id="513" name="Google Shape;513;p43"/>
          <p:cNvSpPr txBox="1"/>
          <p:nvPr/>
        </p:nvSpPr>
        <p:spPr>
          <a:xfrm>
            <a:off x="6394175" y="55050"/>
            <a:ext cx="2680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:Remote Control</a:t>
            </a:r>
            <a:endParaRPr>
              <a:latin typeface="Lato"/>
              <a:ea typeface="Lato"/>
              <a:cs typeface="Lato"/>
              <a:sym typeface="Lato"/>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7" name="Shape 517"/>
        <p:cNvGrpSpPr/>
        <p:nvPr/>
      </p:nvGrpSpPr>
      <p:grpSpPr>
        <a:xfrm>
          <a:off x="0" y="0"/>
          <a:ext cx="0" cy="0"/>
          <a:chOff x="0" y="0"/>
          <a:chExt cx="0" cy="0"/>
        </a:xfrm>
      </p:grpSpPr>
      <p:sp>
        <p:nvSpPr>
          <p:cNvPr id="518" name="Google Shape;518;p4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Arial"/>
                <a:ea typeface="Arial"/>
                <a:cs typeface="Arial"/>
                <a:sym typeface="Arial"/>
              </a:rPr>
              <a:t>Autonomous Control Design Incomplete</a:t>
            </a:r>
            <a:endParaRPr/>
          </a:p>
        </p:txBody>
      </p:sp>
      <p:sp>
        <p:nvSpPr>
          <p:cNvPr id="519" name="Google Shape;519;p44"/>
          <p:cNvSpPr txBox="1"/>
          <p:nvPr>
            <p:ph idx="1" type="body"/>
          </p:nvPr>
        </p:nvSpPr>
        <p:spPr>
          <a:xfrm>
            <a:off x="1297500" y="1812500"/>
            <a:ext cx="7038900" cy="266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The Drones </a:t>
            </a:r>
            <a:r>
              <a:rPr lang="en"/>
              <a:t>Autonomous</a:t>
            </a:r>
            <a:r>
              <a:rPr lang="en"/>
              <a:t> Control system design was not completed, and </a:t>
            </a:r>
            <a:r>
              <a:rPr lang="en"/>
              <a:t>therefore</a:t>
            </a:r>
            <a:r>
              <a:rPr lang="en"/>
              <a:t> cannot be </a:t>
            </a:r>
            <a:r>
              <a:rPr lang="en"/>
              <a:t>verified</a:t>
            </a:r>
            <a:r>
              <a:rPr lang="en"/>
              <a:t>.</a:t>
            </a:r>
            <a:endParaRPr/>
          </a:p>
          <a:p>
            <a:pPr indent="0" lvl="0" marL="0" rtl="0" algn="l">
              <a:spcBef>
                <a:spcPts val="1200"/>
              </a:spcBef>
              <a:spcAft>
                <a:spcPts val="1200"/>
              </a:spcAft>
              <a:buNone/>
            </a:pPr>
            <a:r>
              <a:rPr lang="en"/>
              <a:t>Various parts were selected that would interface with the </a:t>
            </a:r>
            <a:r>
              <a:rPr lang="en"/>
              <a:t>autonomous</a:t>
            </a:r>
            <a:r>
              <a:rPr lang="en"/>
              <a:t> control system and tests to </a:t>
            </a:r>
            <a:r>
              <a:rPr lang="en"/>
              <a:t>verify</a:t>
            </a:r>
            <a:r>
              <a:rPr lang="en"/>
              <a:t> these parts are addressed in the </a:t>
            </a:r>
            <a:r>
              <a:rPr lang="en"/>
              <a:t>following</a:t>
            </a:r>
            <a:r>
              <a:rPr lang="en"/>
              <a:t> slides</a:t>
            </a:r>
            <a:endParaRPr/>
          </a:p>
        </p:txBody>
      </p:sp>
      <p:sp>
        <p:nvSpPr>
          <p:cNvPr id="520" name="Google Shape;520;p44"/>
          <p:cNvSpPr txBox="1"/>
          <p:nvPr/>
        </p:nvSpPr>
        <p:spPr>
          <a:xfrm>
            <a:off x="1311100" y="1089200"/>
            <a:ext cx="6925200" cy="6849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300">
                <a:solidFill>
                  <a:schemeClr val="lt1"/>
                </a:solidFill>
                <a:latin typeface="EB Garamond"/>
                <a:ea typeface="EB Garamond"/>
                <a:cs typeface="EB Garamond"/>
                <a:sym typeface="EB Garamond"/>
              </a:rPr>
              <a:t>Requirement: The drone shall be able to follow a predetermined path in order to collect data, while maintaining </a:t>
            </a:r>
            <a:r>
              <a:rPr lang="en" sz="1300">
                <a:solidFill>
                  <a:schemeClr val="lt1"/>
                </a:solidFill>
                <a:latin typeface="EB Garamond"/>
                <a:ea typeface="EB Garamond"/>
                <a:cs typeface="EB Garamond"/>
                <a:sym typeface="EB Garamond"/>
              </a:rPr>
              <a:t>pitch and roll angles within ±0.1 rad, and a height of 1±0.15 m. </a:t>
            </a:r>
            <a:endParaRPr sz="1300">
              <a:solidFill>
                <a:schemeClr val="lt1"/>
              </a:solidFill>
              <a:latin typeface="EB Garamond"/>
              <a:ea typeface="EB Garamond"/>
              <a:cs typeface="EB Garamond"/>
              <a:sym typeface="EB Garamond"/>
            </a:endParaRPr>
          </a:p>
        </p:txBody>
      </p:sp>
      <p:sp>
        <p:nvSpPr>
          <p:cNvPr id="521" name="Google Shape;521;p44"/>
          <p:cNvSpPr txBox="1"/>
          <p:nvPr/>
        </p:nvSpPr>
        <p:spPr>
          <a:xfrm>
            <a:off x="8006225" y="163675"/>
            <a:ext cx="987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FF0000"/>
                </a:solidFill>
              </a:rPr>
              <a:t>Not Verified</a:t>
            </a:r>
            <a:endParaRPr>
              <a:latin typeface="Lato"/>
              <a:ea typeface="Lato"/>
              <a:cs typeface="Lato"/>
              <a:sym typeface="Lato"/>
            </a:endParaRPr>
          </a:p>
        </p:txBody>
      </p:sp>
      <p:sp>
        <p:nvSpPr>
          <p:cNvPr id="522" name="Google Shape;522;p44"/>
          <p:cNvSpPr/>
          <p:nvPr/>
        </p:nvSpPr>
        <p:spPr>
          <a:xfrm>
            <a:off x="273150" y="3076850"/>
            <a:ext cx="8597700" cy="1416600"/>
          </a:xfrm>
          <a:prstGeom prst="rect">
            <a:avLst/>
          </a:prstGeom>
          <a:solidFill>
            <a:srgbClr val="FFFFFF"/>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23" name="Google Shape;523;p44"/>
          <p:cNvSpPr/>
          <p:nvPr/>
        </p:nvSpPr>
        <p:spPr>
          <a:xfrm>
            <a:off x="1845950" y="3399425"/>
            <a:ext cx="998400" cy="663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Move to Waypoint A</a:t>
            </a:r>
            <a:endParaRPr/>
          </a:p>
        </p:txBody>
      </p:sp>
      <p:sp>
        <p:nvSpPr>
          <p:cNvPr id="524" name="Google Shape;524;p44"/>
          <p:cNvSpPr/>
          <p:nvPr/>
        </p:nvSpPr>
        <p:spPr>
          <a:xfrm>
            <a:off x="443650" y="3399425"/>
            <a:ext cx="937200" cy="663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Auto Take-off</a:t>
            </a:r>
            <a:endParaRPr/>
          </a:p>
        </p:txBody>
      </p:sp>
      <p:sp>
        <p:nvSpPr>
          <p:cNvPr id="525" name="Google Shape;525;p44"/>
          <p:cNvSpPr/>
          <p:nvPr/>
        </p:nvSpPr>
        <p:spPr>
          <a:xfrm>
            <a:off x="4618975" y="3372275"/>
            <a:ext cx="1182300" cy="7173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Change Terrain Height</a:t>
            </a:r>
            <a:endParaRPr/>
          </a:p>
        </p:txBody>
      </p:sp>
      <p:sp>
        <p:nvSpPr>
          <p:cNvPr id="526" name="Google Shape;526;p44"/>
          <p:cNvSpPr/>
          <p:nvPr/>
        </p:nvSpPr>
        <p:spPr>
          <a:xfrm>
            <a:off x="7649450" y="3399425"/>
            <a:ext cx="1080000" cy="663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Auto Landing</a:t>
            </a:r>
            <a:endParaRPr/>
          </a:p>
        </p:txBody>
      </p:sp>
      <p:sp>
        <p:nvSpPr>
          <p:cNvPr id="527" name="Google Shape;527;p44"/>
          <p:cNvSpPr/>
          <p:nvPr/>
        </p:nvSpPr>
        <p:spPr>
          <a:xfrm>
            <a:off x="6128850" y="3399425"/>
            <a:ext cx="1182300" cy="6630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Move to Waypoint C</a:t>
            </a:r>
            <a:endParaRPr/>
          </a:p>
        </p:txBody>
      </p:sp>
      <p:sp>
        <p:nvSpPr>
          <p:cNvPr id="528" name="Google Shape;528;p44"/>
          <p:cNvSpPr/>
          <p:nvPr/>
        </p:nvSpPr>
        <p:spPr>
          <a:xfrm>
            <a:off x="3172000" y="3324650"/>
            <a:ext cx="1182300" cy="813900"/>
          </a:xfrm>
          <a:prstGeom prst="roundRect">
            <a:avLst>
              <a:gd fmla="val 16667" name="adj"/>
            </a:avLst>
          </a:prstGeom>
          <a:solidFill>
            <a:srgbClr val="CFE2F3"/>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
              <a:t>Begin movement to Waypoint B</a:t>
            </a:r>
            <a:endParaRPr/>
          </a:p>
        </p:txBody>
      </p:sp>
      <p:cxnSp>
        <p:nvCxnSpPr>
          <p:cNvPr id="529" name="Google Shape;529;p44"/>
          <p:cNvCxnSpPr>
            <a:stCxn id="524" idx="3"/>
            <a:endCxn id="523" idx="1"/>
          </p:cNvCxnSpPr>
          <p:nvPr/>
        </p:nvCxnSpPr>
        <p:spPr>
          <a:xfrm>
            <a:off x="1380850" y="3730925"/>
            <a:ext cx="465000" cy="0"/>
          </a:xfrm>
          <a:prstGeom prst="straightConnector1">
            <a:avLst/>
          </a:prstGeom>
          <a:noFill/>
          <a:ln cap="flat" cmpd="sng" w="9525">
            <a:solidFill>
              <a:srgbClr val="000000"/>
            </a:solidFill>
            <a:prstDash val="solid"/>
            <a:round/>
            <a:headEnd len="med" w="med" type="none"/>
            <a:tailEnd len="med" w="med" type="triangle"/>
          </a:ln>
        </p:spPr>
      </p:cxnSp>
      <p:cxnSp>
        <p:nvCxnSpPr>
          <p:cNvPr id="530" name="Google Shape;530;p44"/>
          <p:cNvCxnSpPr>
            <a:stCxn id="523" idx="3"/>
            <a:endCxn id="528" idx="1"/>
          </p:cNvCxnSpPr>
          <p:nvPr/>
        </p:nvCxnSpPr>
        <p:spPr>
          <a:xfrm>
            <a:off x="2844350" y="3730925"/>
            <a:ext cx="327600" cy="600"/>
          </a:xfrm>
          <a:prstGeom prst="straightConnector1">
            <a:avLst/>
          </a:prstGeom>
          <a:noFill/>
          <a:ln cap="flat" cmpd="sng" w="9525">
            <a:solidFill>
              <a:srgbClr val="000000"/>
            </a:solidFill>
            <a:prstDash val="solid"/>
            <a:round/>
            <a:headEnd len="med" w="med" type="none"/>
            <a:tailEnd len="med" w="med" type="triangle"/>
          </a:ln>
        </p:spPr>
      </p:cxnSp>
      <p:cxnSp>
        <p:nvCxnSpPr>
          <p:cNvPr id="531" name="Google Shape;531;p44"/>
          <p:cNvCxnSpPr>
            <a:stCxn id="528" idx="3"/>
            <a:endCxn id="525" idx="1"/>
          </p:cNvCxnSpPr>
          <p:nvPr/>
        </p:nvCxnSpPr>
        <p:spPr>
          <a:xfrm flipH="1" rot="10800000">
            <a:off x="4354300" y="3731000"/>
            <a:ext cx="264600" cy="600"/>
          </a:xfrm>
          <a:prstGeom prst="straightConnector1">
            <a:avLst/>
          </a:prstGeom>
          <a:noFill/>
          <a:ln cap="flat" cmpd="sng" w="9525">
            <a:solidFill>
              <a:srgbClr val="000000"/>
            </a:solidFill>
            <a:prstDash val="solid"/>
            <a:round/>
            <a:headEnd len="med" w="med" type="none"/>
            <a:tailEnd len="med" w="med" type="triangle"/>
          </a:ln>
        </p:spPr>
      </p:cxnSp>
      <p:cxnSp>
        <p:nvCxnSpPr>
          <p:cNvPr id="532" name="Google Shape;532;p44"/>
          <p:cNvCxnSpPr>
            <a:stCxn id="525" idx="3"/>
            <a:endCxn id="527" idx="1"/>
          </p:cNvCxnSpPr>
          <p:nvPr/>
        </p:nvCxnSpPr>
        <p:spPr>
          <a:xfrm>
            <a:off x="5801275" y="3730925"/>
            <a:ext cx="327600" cy="0"/>
          </a:xfrm>
          <a:prstGeom prst="straightConnector1">
            <a:avLst/>
          </a:prstGeom>
          <a:noFill/>
          <a:ln cap="flat" cmpd="sng" w="9525">
            <a:solidFill>
              <a:srgbClr val="000000"/>
            </a:solidFill>
            <a:prstDash val="solid"/>
            <a:round/>
            <a:headEnd len="med" w="med" type="none"/>
            <a:tailEnd len="med" w="med" type="triangle"/>
          </a:ln>
        </p:spPr>
      </p:cxnSp>
      <p:cxnSp>
        <p:nvCxnSpPr>
          <p:cNvPr id="533" name="Google Shape;533;p44"/>
          <p:cNvCxnSpPr>
            <a:stCxn id="527" idx="3"/>
            <a:endCxn id="526" idx="1"/>
          </p:cNvCxnSpPr>
          <p:nvPr/>
        </p:nvCxnSpPr>
        <p:spPr>
          <a:xfrm>
            <a:off x="7311150" y="3730925"/>
            <a:ext cx="338400" cy="0"/>
          </a:xfrm>
          <a:prstGeom prst="straightConnector1">
            <a:avLst/>
          </a:prstGeom>
          <a:noFill/>
          <a:ln cap="flat" cmpd="sng" w="9525">
            <a:solidFill>
              <a:srgbClr val="000000"/>
            </a:solidFill>
            <a:prstDash val="solid"/>
            <a:round/>
            <a:headEnd len="med" w="med" type="none"/>
            <a:tailEnd len="med" w="med" type="triangle"/>
          </a:ln>
        </p:spPr>
      </p:cxnSp>
      <p:sp>
        <p:nvSpPr>
          <p:cNvPr id="534" name="Google Shape;534;p44"/>
          <p:cNvSpPr txBox="1"/>
          <p:nvPr/>
        </p:nvSpPr>
        <p:spPr>
          <a:xfrm>
            <a:off x="1296800" y="3000650"/>
            <a:ext cx="6276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a:t>Autonomous Control Vrep Test V 1.0</a:t>
            </a:r>
            <a:endParaRPr/>
          </a:p>
        </p:txBody>
      </p:sp>
      <p:sp>
        <p:nvSpPr>
          <p:cNvPr id="535" name="Google Shape;535;p44"/>
          <p:cNvSpPr txBox="1"/>
          <p:nvPr/>
        </p:nvSpPr>
        <p:spPr>
          <a:xfrm>
            <a:off x="1176650" y="4555500"/>
            <a:ext cx="6925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This test would be conducted with no wind, steady wind, and unsteady wind to test system stability, but has not yet been tested. </a:t>
            </a:r>
            <a:endParaRPr>
              <a:solidFill>
                <a:schemeClr val="lt1"/>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4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PIC32 Reads in RC Inputs from RC Receiver and Moves Servos and Motors</a:t>
            </a:r>
            <a:endParaRPr/>
          </a:p>
        </p:txBody>
      </p:sp>
      <p:sp>
        <p:nvSpPr>
          <p:cNvPr id="541" name="Google Shape;541;p45"/>
          <p:cNvSpPr txBox="1"/>
          <p:nvPr>
            <p:ph idx="1" type="body"/>
          </p:nvPr>
        </p:nvSpPr>
        <p:spPr>
          <a:xfrm>
            <a:off x="1297500" y="1200800"/>
            <a:ext cx="7038900" cy="4000500"/>
          </a:xfrm>
          <a:prstGeom prst="rect">
            <a:avLst/>
          </a:prstGeom>
        </p:spPr>
        <p:txBody>
          <a:bodyPr anchorCtr="0" anchor="t" bIns="91425" lIns="91425" spcFirstLastPara="1" rIns="91425" wrap="square" tIns="91425">
            <a:normAutofit lnSpcReduction="10000"/>
          </a:bodyPr>
          <a:lstStyle/>
          <a:p>
            <a:pPr indent="0" lvl="0" marL="0" rtl="0" algn="l">
              <a:lnSpc>
                <a:spcPct val="95000"/>
              </a:lnSpc>
              <a:spcBef>
                <a:spcPts val="0"/>
              </a:spcBef>
              <a:spcAft>
                <a:spcPts val="0"/>
              </a:spcAft>
              <a:buNone/>
            </a:pPr>
            <a:r>
              <a:rPr b="1" lang="en" sz="1400" u="sng"/>
              <a:t>Expectation</a:t>
            </a:r>
            <a:r>
              <a:rPr lang="en" sz="1400"/>
              <a:t>: PIC32 should read in remote controller inputs (throttle, yaw, pitch, roll) from remote controller receiver and move several servos and motors independently of each other</a:t>
            </a:r>
            <a:endParaRPr sz="1400"/>
          </a:p>
          <a:p>
            <a:pPr indent="0" lvl="0" marL="0" rtl="0" algn="l">
              <a:lnSpc>
                <a:spcPct val="95000"/>
              </a:lnSpc>
              <a:spcBef>
                <a:spcPts val="1200"/>
              </a:spcBef>
              <a:spcAft>
                <a:spcPts val="0"/>
              </a:spcAft>
              <a:buNone/>
            </a:pPr>
            <a:r>
              <a:rPr b="1" lang="en" sz="1400" u="sng"/>
              <a:t>Results</a:t>
            </a:r>
            <a:r>
              <a:rPr lang="en" sz="1400"/>
              <a:t>: PIC32 currently changes a single servo’s angle and a single motor’s speed based on remote controller throttle and pitch inputs</a:t>
            </a:r>
            <a:endParaRPr sz="1400"/>
          </a:p>
          <a:p>
            <a:pPr indent="0" lvl="0" marL="0" rtl="0" algn="l">
              <a:lnSpc>
                <a:spcPct val="95000"/>
              </a:lnSpc>
              <a:spcBef>
                <a:spcPts val="1200"/>
              </a:spcBef>
              <a:spcAft>
                <a:spcPts val="0"/>
              </a:spcAft>
              <a:buNone/>
            </a:pPr>
            <a:r>
              <a:rPr b="1" lang="en" sz="1400" u="sng"/>
              <a:t>Verification</a:t>
            </a:r>
            <a:r>
              <a:rPr lang="en" sz="1400"/>
              <a:t>:</a:t>
            </a:r>
            <a:endParaRPr sz="1400"/>
          </a:p>
          <a:p>
            <a:pPr indent="0" lvl="0" marL="0" rtl="0" algn="l">
              <a:lnSpc>
                <a:spcPct val="95000"/>
              </a:lnSpc>
              <a:spcBef>
                <a:spcPts val="1200"/>
              </a:spcBef>
              <a:spcAft>
                <a:spcPts val="0"/>
              </a:spcAft>
              <a:buNone/>
            </a:pPr>
            <a:r>
              <a:t/>
            </a:r>
            <a:endParaRPr sz="1400"/>
          </a:p>
          <a:p>
            <a:pPr indent="0" lvl="0" marL="0" rtl="0" algn="l">
              <a:lnSpc>
                <a:spcPct val="95000"/>
              </a:lnSpc>
              <a:spcBef>
                <a:spcPts val="1200"/>
              </a:spcBef>
              <a:spcAft>
                <a:spcPts val="0"/>
              </a:spcAft>
              <a:buNone/>
            </a:pPr>
            <a:r>
              <a:t/>
            </a:r>
            <a:endParaRPr sz="1400"/>
          </a:p>
          <a:p>
            <a:pPr indent="0" lvl="0" marL="0" rtl="0" algn="l">
              <a:lnSpc>
                <a:spcPct val="95000"/>
              </a:lnSpc>
              <a:spcBef>
                <a:spcPts val="1200"/>
              </a:spcBef>
              <a:spcAft>
                <a:spcPts val="0"/>
              </a:spcAft>
              <a:buNone/>
            </a:pPr>
            <a:r>
              <a:t/>
            </a:r>
            <a:endParaRPr sz="1400"/>
          </a:p>
          <a:p>
            <a:pPr indent="0" lvl="0" marL="0" rtl="0" algn="l">
              <a:lnSpc>
                <a:spcPct val="95000"/>
              </a:lnSpc>
              <a:spcBef>
                <a:spcPts val="1200"/>
              </a:spcBef>
              <a:spcAft>
                <a:spcPts val="0"/>
              </a:spcAft>
              <a:buNone/>
            </a:pPr>
            <a:r>
              <a:t/>
            </a:r>
            <a:endParaRPr sz="1400"/>
          </a:p>
          <a:p>
            <a:pPr indent="0" lvl="0" marL="0" rtl="0" algn="l">
              <a:lnSpc>
                <a:spcPct val="95000"/>
              </a:lnSpc>
              <a:spcBef>
                <a:spcPts val="1200"/>
              </a:spcBef>
              <a:spcAft>
                <a:spcPts val="0"/>
              </a:spcAft>
              <a:buNone/>
            </a:pPr>
            <a:r>
              <a:t/>
            </a:r>
            <a:endParaRPr sz="1400"/>
          </a:p>
          <a:p>
            <a:pPr indent="0" lvl="0" marL="0" rtl="0" algn="l">
              <a:lnSpc>
                <a:spcPct val="95000"/>
              </a:lnSpc>
              <a:spcBef>
                <a:spcPts val="1200"/>
              </a:spcBef>
              <a:spcAft>
                <a:spcPts val="1200"/>
              </a:spcAft>
              <a:buNone/>
            </a:pPr>
            <a:r>
              <a:rPr b="1" lang="en" sz="1400" u="sng"/>
              <a:t>Conclusion</a:t>
            </a:r>
            <a:r>
              <a:rPr lang="en" sz="1400"/>
              <a:t>: PIC32 currently only moves one servo and motor using two inputs from the remote controller, but will need to move all four servos and motors using four inputs from the remote controller in order to meet the requirement</a:t>
            </a:r>
            <a:endParaRPr sz="1400"/>
          </a:p>
        </p:txBody>
      </p:sp>
      <p:sp>
        <p:nvSpPr>
          <p:cNvPr id="542" name="Google Shape;542;p45"/>
          <p:cNvSpPr txBox="1"/>
          <p:nvPr/>
        </p:nvSpPr>
        <p:spPr>
          <a:xfrm>
            <a:off x="1512425" y="4083125"/>
            <a:ext cx="53478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100">
                <a:solidFill>
                  <a:schemeClr val="lt1"/>
                </a:solidFill>
                <a:latin typeface="Lato"/>
                <a:ea typeface="Lato"/>
                <a:cs typeface="Lato"/>
                <a:sym typeface="Lato"/>
              </a:rPr>
              <a:t>Remote controller moving servo and motor block diagram</a:t>
            </a:r>
            <a:endParaRPr i="1" sz="1100">
              <a:solidFill>
                <a:schemeClr val="lt1"/>
              </a:solidFill>
              <a:latin typeface="Lato"/>
              <a:ea typeface="Lato"/>
              <a:cs typeface="Lato"/>
              <a:sym typeface="Lato"/>
            </a:endParaRPr>
          </a:p>
        </p:txBody>
      </p:sp>
      <p:sp>
        <p:nvSpPr>
          <p:cNvPr id="543" name="Google Shape;543;p45"/>
          <p:cNvSpPr txBox="1"/>
          <p:nvPr/>
        </p:nvSpPr>
        <p:spPr>
          <a:xfrm>
            <a:off x="7162650" y="3716825"/>
            <a:ext cx="1947300" cy="523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chemeClr val="lt1"/>
                </a:solidFill>
                <a:latin typeface="Lato"/>
                <a:ea typeface="Lato"/>
                <a:cs typeface="Lato"/>
                <a:sym typeface="Lato"/>
              </a:rPr>
              <a:t>Remote controller moving servo and motor demo</a:t>
            </a:r>
            <a:endParaRPr sz="1100">
              <a:solidFill>
                <a:schemeClr val="lt1"/>
              </a:solidFill>
              <a:latin typeface="Lato"/>
              <a:ea typeface="Lato"/>
              <a:cs typeface="Lato"/>
              <a:sym typeface="Lato"/>
            </a:endParaRPr>
          </a:p>
        </p:txBody>
      </p:sp>
      <p:pic>
        <p:nvPicPr>
          <p:cNvPr id="544" name="Google Shape;544;p45"/>
          <p:cNvPicPr preferRelativeResize="0"/>
          <p:nvPr/>
        </p:nvPicPr>
        <p:blipFill>
          <a:blip r:embed="rId3">
            <a:alphaModFix/>
          </a:blip>
          <a:stretch>
            <a:fillRect/>
          </a:stretch>
        </p:blipFill>
        <p:spPr>
          <a:xfrm>
            <a:off x="2029550" y="2804973"/>
            <a:ext cx="4313552" cy="1354350"/>
          </a:xfrm>
          <a:prstGeom prst="rect">
            <a:avLst/>
          </a:prstGeom>
          <a:noFill/>
          <a:ln>
            <a:noFill/>
          </a:ln>
        </p:spPr>
      </p:pic>
      <p:sp>
        <p:nvSpPr>
          <p:cNvPr id="545" name="Google Shape;545;p45"/>
          <p:cNvSpPr txBox="1"/>
          <p:nvPr/>
        </p:nvSpPr>
        <p:spPr>
          <a:xfrm>
            <a:off x="5593850" y="55050"/>
            <a:ext cx="364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System Requirement: RC &amp; Autonomous Control</a:t>
            </a:r>
            <a:endParaRPr sz="1100">
              <a:latin typeface="Montserrat"/>
              <a:ea typeface="Montserrat"/>
              <a:cs typeface="Montserrat"/>
              <a:sym typeface="Montserrat"/>
            </a:endParaRPr>
          </a:p>
        </p:txBody>
      </p:sp>
      <p:pic>
        <p:nvPicPr>
          <p:cNvPr id="546" name="Google Shape;546;p45" title="IMG_8279.MOV">
            <a:hlinkClick r:id="rId4"/>
          </p:cNvPr>
          <p:cNvPicPr preferRelativeResize="0"/>
          <p:nvPr/>
        </p:nvPicPr>
        <p:blipFill>
          <a:blip r:embed="rId5">
            <a:alphaModFix/>
          </a:blip>
          <a:stretch>
            <a:fillRect/>
          </a:stretch>
        </p:blipFill>
        <p:spPr>
          <a:xfrm>
            <a:off x="7325200" y="2500175"/>
            <a:ext cx="1622200" cy="12166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10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50" name="Shape 550"/>
        <p:cNvGrpSpPr/>
        <p:nvPr/>
      </p:nvGrpSpPr>
      <p:grpSpPr>
        <a:xfrm>
          <a:off x="0" y="0"/>
          <a:ext cx="0" cy="0"/>
          <a:chOff x="0" y="0"/>
          <a:chExt cx="0" cy="0"/>
        </a:xfrm>
      </p:grpSpPr>
      <p:sp>
        <p:nvSpPr>
          <p:cNvPr id="551" name="Google Shape;551;p4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Actuator Selections</a:t>
            </a:r>
            <a:endParaRPr/>
          </a:p>
        </p:txBody>
      </p:sp>
      <p:sp>
        <p:nvSpPr>
          <p:cNvPr id="552" name="Google Shape;552;p46"/>
          <p:cNvSpPr txBox="1"/>
          <p:nvPr>
            <p:ph idx="1" type="body"/>
          </p:nvPr>
        </p:nvSpPr>
        <p:spPr>
          <a:xfrm>
            <a:off x="1297500" y="1387225"/>
            <a:ext cx="5137200" cy="34476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200">
                <a:latin typeface="Arial"/>
                <a:ea typeface="Arial"/>
                <a:cs typeface="Arial"/>
                <a:sym typeface="Arial"/>
              </a:rPr>
              <a:t>Servo</a:t>
            </a:r>
            <a:endParaRPr sz="1200">
              <a:latin typeface="Arial"/>
              <a:ea typeface="Arial"/>
              <a:cs typeface="Arial"/>
              <a:sym typeface="Arial"/>
            </a:endParaRPr>
          </a:p>
          <a:p>
            <a:pPr indent="0" lvl="0" marL="0" rtl="0" algn="l">
              <a:lnSpc>
                <a:spcPct val="100000"/>
              </a:lnSpc>
              <a:spcBef>
                <a:spcPts val="0"/>
              </a:spcBef>
              <a:spcAft>
                <a:spcPts val="0"/>
              </a:spcAft>
              <a:buNone/>
            </a:pPr>
            <a:r>
              <a:rPr lang="en" sz="1200">
                <a:latin typeface="Arial"/>
                <a:ea typeface="Arial"/>
                <a:cs typeface="Arial"/>
                <a:sym typeface="Arial"/>
              </a:rPr>
              <a:t>	Requirements</a:t>
            </a:r>
            <a:r>
              <a:rPr lang="en" sz="1200">
                <a:latin typeface="Arial"/>
                <a:ea typeface="Arial"/>
                <a:cs typeface="Arial"/>
                <a:sym typeface="Arial"/>
              </a:rPr>
              <a:t>:</a:t>
            </a:r>
            <a:endParaRPr sz="1200">
              <a:latin typeface="Arial"/>
              <a:ea typeface="Arial"/>
              <a:cs typeface="Arial"/>
              <a:sym typeface="Arial"/>
            </a:endParaRPr>
          </a:p>
          <a:p>
            <a:pPr indent="-304800" lvl="0" marL="914400" rtl="0" algn="l">
              <a:lnSpc>
                <a:spcPct val="100000"/>
              </a:lnSpc>
              <a:spcBef>
                <a:spcPts val="0"/>
              </a:spcBef>
              <a:spcAft>
                <a:spcPts val="0"/>
              </a:spcAft>
              <a:buSzPts val="1200"/>
              <a:buFont typeface="Arial"/>
              <a:buChar char="●"/>
            </a:pPr>
            <a:r>
              <a:rPr lang="en" sz="1200">
                <a:latin typeface="Arial"/>
                <a:ea typeface="Arial"/>
                <a:cs typeface="Arial"/>
                <a:sym typeface="Arial"/>
              </a:rPr>
              <a:t>Stall torque &gt; 0.143NM</a:t>
            </a:r>
            <a:endParaRPr sz="1200">
              <a:latin typeface="Arial"/>
              <a:ea typeface="Arial"/>
              <a:cs typeface="Arial"/>
              <a:sym typeface="Arial"/>
            </a:endParaRPr>
          </a:p>
          <a:p>
            <a:pPr indent="-304800" lvl="0" marL="914400" rtl="0" algn="l">
              <a:lnSpc>
                <a:spcPct val="100000"/>
              </a:lnSpc>
              <a:spcBef>
                <a:spcPts val="0"/>
              </a:spcBef>
              <a:spcAft>
                <a:spcPts val="0"/>
              </a:spcAft>
              <a:buSzPts val="1200"/>
              <a:buFont typeface="Arial"/>
              <a:buChar char="●"/>
            </a:pPr>
            <a:r>
              <a:rPr lang="en" sz="1200">
                <a:latin typeface="Arial"/>
                <a:ea typeface="Arial"/>
                <a:cs typeface="Arial"/>
                <a:sym typeface="Arial"/>
              </a:rPr>
              <a:t>Positional data</a:t>
            </a:r>
            <a:endParaRPr sz="1200">
              <a:latin typeface="Arial"/>
              <a:ea typeface="Arial"/>
              <a:cs typeface="Arial"/>
              <a:sym typeface="Arial"/>
            </a:endParaRPr>
          </a:p>
          <a:p>
            <a:pPr indent="-304800" lvl="0" marL="914400" rtl="0" algn="l">
              <a:lnSpc>
                <a:spcPct val="100000"/>
              </a:lnSpc>
              <a:spcBef>
                <a:spcPts val="0"/>
              </a:spcBef>
              <a:spcAft>
                <a:spcPts val="0"/>
              </a:spcAft>
              <a:buSzPts val="1200"/>
              <a:buFont typeface="Arial"/>
              <a:buChar char="●"/>
            </a:pPr>
            <a:r>
              <a:rPr lang="en" sz="1200">
                <a:latin typeface="Arial"/>
                <a:ea typeface="Arial"/>
                <a:cs typeface="Arial"/>
                <a:sym typeface="Arial"/>
              </a:rPr>
              <a:t>&gt;360°</a:t>
            </a:r>
            <a:endParaRPr sz="1200">
              <a:latin typeface="Arial"/>
              <a:ea typeface="Arial"/>
              <a:cs typeface="Arial"/>
              <a:sym typeface="Arial"/>
            </a:endParaRPr>
          </a:p>
          <a:p>
            <a:pPr indent="0" lvl="0" marL="0" rtl="0" algn="l">
              <a:lnSpc>
                <a:spcPct val="100000"/>
              </a:lnSpc>
              <a:spcBef>
                <a:spcPts val="0"/>
              </a:spcBef>
              <a:spcAft>
                <a:spcPts val="0"/>
              </a:spcAft>
              <a:buNone/>
            </a:pPr>
            <a:r>
              <a:rPr lang="en" sz="1200">
                <a:latin typeface="Arial"/>
                <a:ea typeface="Arial"/>
                <a:cs typeface="Arial"/>
                <a:sym typeface="Arial"/>
              </a:rPr>
              <a:t>	Selection: SW5513-6MA Winch servo</a:t>
            </a:r>
            <a:endParaRPr sz="1200">
              <a:latin typeface="Arial"/>
              <a:ea typeface="Arial"/>
              <a:cs typeface="Arial"/>
              <a:sym typeface="Arial"/>
            </a:endParaRPr>
          </a:p>
          <a:p>
            <a:pPr indent="0" lvl="0" marL="0" rtl="0" algn="l">
              <a:spcBef>
                <a:spcPts val="0"/>
              </a:spcBef>
              <a:spcAft>
                <a:spcPts val="0"/>
              </a:spcAft>
              <a:buNone/>
            </a:pPr>
            <a:r>
              <a:rPr lang="en" sz="1200">
                <a:latin typeface="Arial"/>
                <a:ea typeface="Arial"/>
                <a:cs typeface="Arial"/>
                <a:sym typeface="Arial"/>
              </a:rPr>
              <a:t>Motor</a:t>
            </a:r>
            <a:endParaRPr sz="1200">
              <a:latin typeface="Arial"/>
              <a:ea typeface="Arial"/>
              <a:cs typeface="Arial"/>
              <a:sym typeface="Arial"/>
            </a:endParaRPr>
          </a:p>
          <a:p>
            <a:pPr indent="0" lvl="0" marL="0" rtl="0" algn="l">
              <a:lnSpc>
                <a:spcPct val="100000"/>
              </a:lnSpc>
              <a:spcBef>
                <a:spcPts val="0"/>
              </a:spcBef>
              <a:spcAft>
                <a:spcPts val="0"/>
              </a:spcAft>
              <a:buNone/>
            </a:pPr>
            <a:r>
              <a:rPr lang="en" sz="1200">
                <a:latin typeface="Arial"/>
                <a:ea typeface="Arial"/>
                <a:cs typeface="Arial"/>
                <a:sym typeface="Arial"/>
              </a:rPr>
              <a:t>	Requirements:</a:t>
            </a:r>
            <a:endParaRPr sz="1200">
              <a:latin typeface="Arial"/>
              <a:ea typeface="Arial"/>
              <a:cs typeface="Arial"/>
              <a:sym typeface="Arial"/>
            </a:endParaRPr>
          </a:p>
          <a:p>
            <a:pPr indent="-304800" lvl="0" marL="914400" rtl="0" algn="l">
              <a:lnSpc>
                <a:spcPct val="100000"/>
              </a:lnSpc>
              <a:spcBef>
                <a:spcPts val="0"/>
              </a:spcBef>
              <a:spcAft>
                <a:spcPts val="0"/>
              </a:spcAft>
              <a:buSzPts val="1200"/>
              <a:buFont typeface="Arial"/>
              <a:buChar char="●"/>
            </a:pPr>
            <a:r>
              <a:rPr lang="en" sz="1200">
                <a:latin typeface="Arial"/>
                <a:ea typeface="Arial"/>
                <a:cs typeface="Arial"/>
                <a:sym typeface="Arial"/>
              </a:rPr>
              <a:t>RPM&gt;7300</a:t>
            </a:r>
            <a:endParaRPr sz="1200">
              <a:latin typeface="Arial"/>
              <a:ea typeface="Arial"/>
              <a:cs typeface="Arial"/>
              <a:sym typeface="Arial"/>
            </a:endParaRPr>
          </a:p>
          <a:p>
            <a:pPr indent="-304800" lvl="0" marL="914400" rtl="0" algn="l">
              <a:lnSpc>
                <a:spcPct val="100000"/>
              </a:lnSpc>
              <a:spcBef>
                <a:spcPts val="0"/>
              </a:spcBef>
              <a:spcAft>
                <a:spcPts val="0"/>
              </a:spcAft>
              <a:buSzPts val="1200"/>
              <a:buFont typeface="Arial"/>
              <a:buChar char="●"/>
            </a:pPr>
            <a:r>
              <a:rPr lang="en" sz="1200">
                <a:latin typeface="Arial"/>
                <a:ea typeface="Arial"/>
                <a:cs typeface="Arial"/>
                <a:sym typeface="Arial"/>
              </a:rPr>
              <a:t>Can spin 10g load under stall current</a:t>
            </a:r>
            <a:endParaRPr sz="1200">
              <a:latin typeface="Arial"/>
              <a:ea typeface="Arial"/>
              <a:cs typeface="Arial"/>
              <a:sym typeface="Arial"/>
            </a:endParaRPr>
          </a:p>
          <a:p>
            <a:pPr indent="0" lvl="0" marL="0" rtl="0" algn="l">
              <a:lnSpc>
                <a:spcPct val="100000"/>
              </a:lnSpc>
              <a:spcBef>
                <a:spcPts val="0"/>
              </a:spcBef>
              <a:spcAft>
                <a:spcPts val="0"/>
              </a:spcAft>
              <a:buNone/>
            </a:pPr>
            <a:r>
              <a:rPr lang="en" sz="1200">
                <a:latin typeface="Arial"/>
                <a:ea typeface="Arial"/>
                <a:cs typeface="Arial"/>
                <a:sym typeface="Arial"/>
              </a:rPr>
              <a:t>	Selection: FLASH HOBBY D2822 Brushless Motor 2600KV</a:t>
            </a:r>
            <a:endParaRPr sz="1200">
              <a:latin typeface="Arial"/>
              <a:ea typeface="Arial"/>
              <a:cs typeface="Arial"/>
              <a:sym typeface="Arial"/>
            </a:endParaRPr>
          </a:p>
          <a:p>
            <a:pPr indent="0" lvl="0" marL="0" rtl="0" algn="l">
              <a:lnSpc>
                <a:spcPct val="100000"/>
              </a:lnSpc>
              <a:spcBef>
                <a:spcPts val="0"/>
              </a:spcBef>
              <a:spcAft>
                <a:spcPts val="0"/>
              </a:spcAft>
              <a:buNone/>
            </a:pPr>
            <a:r>
              <a:t/>
            </a:r>
            <a:endParaRPr sz="1200">
              <a:latin typeface="Arial"/>
              <a:ea typeface="Arial"/>
              <a:cs typeface="Arial"/>
              <a:sym typeface="Arial"/>
            </a:endParaRPr>
          </a:p>
          <a:p>
            <a:pPr indent="0" lvl="0" marL="0" rtl="0" algn="l">
              <a:spcBef>
                <a:spcPts val="0"/>
              </a:spcBef>
              <a:spcAft>
                <a:spcPts val="0"/>
              </a:spcAft>
              <a:buNone/>
            </a:pPr>
            <a:r>
              <a:rPr lang="en" sz="1200">
                <a:latin typeface="Arial"/>
                <a:ea typeface="Arial"/>
                <a:cs typeface="Arial"/>
                <a:sym typeface="Arial"/>
              </a:rPr>
              <a:t>ESC</a:t>
            </a:r>
            <a:endParaRPr sz="1200">
              <a:latin typeface="Arial"/>
              <a:ea typeface="Arial"/>
              <a:cs typeface="Arial"/>
              <a:sym typeface="Arial"/>
            </a:endParaRPr>
          </a:p>
          <a:p>
            <a:pPr indent="0" lvl="0" marL="0" rtl="0" algn="l">
              <a:lnSpc>
                <a:spcPct val="100000"/>
              </a:lnSpc>
              <a:spcBef>
                <a:spcPts val="0"/>
              </a:spcBef>
              <a:spcAft>
                <a:spcPts val="0"/>
              </a:spcAft>
              <a:buNone/>
            </a:pPr>
            <a:r>
              <a:rPr lang="en" sz="1200">
                <a:latin typeface="Arial"/>
                <a:ea typeface="Arial"/>
                <a:cs typeface="Arial"/>
                <a:sym typeface="Arial"/>
              </a:rPr>
              <a:t>	Requirements:</a:t>
            </a:r>
            <a:endParaRPr sz="1200">
              <a:latin typeface="Arial"/>
              <a:ea typeface="Arial"/>
              <a:cs typeface="Arial"/>
              <a:sym typeface="Arial"/>
            </a:endParaRPr>
          </a:p>
          <a:p>
            <a:pPr indent="-304800" lvl="0" marL="914400" rtl="0" algn="l">
              <a:lnSpc>
                <a:spcPct val="100000"/>
              </a:lnSpc>
              <a:spcBef>
                <a:spcPts val="0"/>
              </a:spcBef>
              <a:spcAft>
                <a:spcPts val="0"/>
              </a:spcAft>
              <a:buSzPts val="1200"/>
              <a:buFont typeface="Arial"/>
              <a:buChar char="●"/>
            </a:pPr>
            <a:r>
              <a:rPr lang="en" sz="1200">
                <a:latin typeface="Arial"/>
                <a:ea typeface="Arial"/>
                <a:cs typeface="Arial"/>
                <a:sym typeface="Arial"/>
              </a:rPr>
              <a:t>30A</a:t>
            </a:r>
            <a:endParaRPr sz="1200">
              <a:latin typeface="Arial"/>
              <a:ea typeface="Arial"/>
              <a:cs typeface="Arial"/>
              <a:sym typeface="Arial"/>
            </a:endParaRPr>
          </a:p>
          <a:p>
            <a:pPr indent="0" lvl="0" marL="0" rtl="0" algn="l">
              <a:lnSpc>
                <a:spcPct val="100000"/>
              </a:lnSpc>
              <a:spcBef>
                <a:spcPts val="0"/>
              </a:spcBef>
              <a:spcAft>
                <a:spcPts val="0"/>
              </a:spcAft>
              <a:buNone/>
            </a:pPr>
            <a:r>
              <a:rPr lang="en" sz="1200">
                <a:latin typeface="Arial"/>
                <a:ea typeface="Arial"/>
                <a:cs typeface="Arial"/>
                <a:sym typeface="Arial"/>
              </a:rPr>
              <a:t>	Selection: Hobbypower SimonK 30A ESC</a:t>
            </a:r>
            <a:endParaRPr sz="1200">
              <a:latin typeface="Arial"/>
              <a:ea typeface="Arial"/>
              <a:cs typeface="Arial"/>
              <a:sym typeface="Arial"/>
            </a:endParaRPr>
          </a:p>
        </p:txBody>
      </p:sp>
      <p:sp>
        <p:nvSpPr>
          <p:cNvPr id="553" name="Google Shape;553;p46"/>
          <p:cNvSpPr txBox="1"/>
          <p:nvPr/>
        </p:nvSpPr>
        <p:spPr>
          <a:xfrm>
            <a:off x="5593850" y="55050"/>
            <a:ext cx="37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Component </a:t>
            </a:r>
            <a:r>
              <a:rPr lang="en" sz="1000">
                <a:solidFill>
                  <a:schemeClr val="lt1"/>
                </a:solidFill>
                <a:latin typeface="Montserrat"/>
                <a:ea typeface="Montserrat"/>
                <a:cs typeface="Montserrat"/>
                <a:sym typeface="Montserrat"/>
              </a:rPr>
              <a:t>Requirement: RC &amp; Autonomous Control</a:t>
            </a:r>
            <a:endParaRPr sz="1000">
              <a:latin typeface="Montserrat"/>
              <a:ea typeface="Montserrat"/>
              <a:cs typeface="Montserrat"/>
              <a:sym typeface="Montserrat"/>
            </a:endParaRPr>
          </a:p>
        </p:txBody>
      </p:sp>
      <p:sp>
        <p:nvSpPr>
          <p:cNvPr id="554" name="Google Shape;554;p46"/>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8" name="Shape 558"/>
        <p:cNvGrpSpPr/>
        <p:nvPr/>
      </p:nvGrpSpPr>
      <p:grpSpPr>
        <a:xfrm>
          <a:off x="0" y="0"/>
          <a:ext cx="0" cy="0"/>
          <a:chOff x="0" y="0"/>
          <a:chExt cx="0" cy="0"/>
        </a:xfrm>
      </p:grpSpPr>
      <p:sp>
        <p:nvSpPr>
          <p:cNvPr id="559" name="Google Shape;559;p47"/>
          <p:cNvSpPr txBox="1"/>
          <p:nvPr>
            <p:ph type="title"/>
          </p:nvPr>
        </p:nvSpPr>
        <p:spPr>
          <a:xfrm>
            <a:off x="1297500" y="88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PIC32 Reads from Several Sensors</a:t>
            </a:r>
            <a:endParaRPr/>
          </a:p>
        </p:txBody>
      </p:sp>
      <p:sp>
        <p:nvSpPr>
          <p:cNvPr id="560" name="Google Shape;560;p47"/>
          <p:cNvSpPr txBox="1"/>
          <p:nvPr>
            <p:ph idx="1" type="body"/>
          </p:nvPr>
        </p:nvSpPr>
        <p:spPr>
          <a:xfrm>
            <a:off x="1297500" y="545850"/>
            <a:ext cx="7038900" cy="4687500"/>
          </a:xfrm>
          <a:prstGeom prst="rect">
            <a:avLst/>
          </a:prstGeom>
        </p:spPr>
        <p:txBody>
          <a:bodyPr anchorCtr="0" anchor="t" bIns="91425" lIns="91425" spcFirstLastPara="1" rIns="91425" wrap="square" tIns="91425">
            <a:normAutofit fontScale="85000" lnSpcReduction="20000"/>
          </a:bodyPr>
          <a:lstStyle/>
          <a:p>
            <a:pPr indent="0" lvl="0" marL="0" rtl="0" algn="l">
              <a:spcBef>
                <a:spcPts val="0"/>
              </a:spcBef>
              <a:spcAft>
                <a:spcPts val="0"/>
              </a:spcAft>
              <a:buNone/>
            </a:pPr>
            <a:r>
              <a:rPr b="1" lang="en" u="sng"/>
              <a:t>Expectation</a:t>
            </a:r>
            <a:r>
              <a:rPr lang="en"/>
              <a:t>: PIC32 should read from ultrasonic, IMU, altimeter, GPS, and air pressure sensors with precision from the respective datasheets</a:t>
            </a:r>
            <a:endParaRPr/>
          </a:p>
          <a:p>
            <a:pPr indent="0" lvl="0" marL="0" rtl="0" algn="l">
              <a:spcBef>
                <a:spcPts val="1200"/>
              </a:spcBef>
              <a:spcAft>
                <a:spcPts val="0"/>
              </a:spcAft>
              <a:buNone/>
            </a:pPr>
            <a:r>
              <a:rPr b="1" lang="en" u="sng"/>
              <a:t>Results</a:t>
            </a:r>
            <a:r>
              <a:rPr lang="en"/>
              <a:t>: PIC32 currently only reads from the ultrasonic, IMU, altimeter, and GPS sensors, and only the GPS sensor doesn’t meet our requirements of being within 5m precision, as well as not having the air pressure sensor implemented yet</a:t>
            </a:r>
            <a:endParaRPr/>
          </a:p>
          <a:p>
            <a:pPr indent="0" lvl="0" marL="0" rtl="0" algn="l">
              <a:spcBef>
                <a:spcPts val="1200"/>
              </a:spcBef>
              <a:spcAft>
                <a:spcPts val="0"/>
              </a:spcAft>
              <a:buNone/>
            </a:pPr>
            <a:r>
              <a:rPr b="1" lang="en" u="sng"/>
              <a:t>Verification</a:t>
            </a:r>
            <a:r>
              <a:rPr lang="en"/>
              <a:t>: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u="sng"/>
          </a:p>
          <a:p>
            <a:pPr indent="0" lvl="0" marL="0" rtl="0" algn="l">
              <a:spcBef>
                <a:spcPts val="1200"/>
              </a:spcBef>
              <a:spcAft>
                <a:spcPts val="1200"/>
              </a:spcAft>
              <a:buNone/>
            </a:pPr>
            <a:r>
              <a:rPr b="1" lang="en" u="sng"/>
              <a:t>Conclusion</a:t>
            </a:r>
            <a:r>
              <a:rPr lang="en"/>
              <a:t>: The ultrasonic, IMU, and altimeter perform within our requirements, but the GPS is still more than 300 meters away from its expected position. To meet this requirement, further testing and debugging needs to be done with the GPS</a:t>
            </a:r>
            <a:endParaRPr/>
          </a:p>
        </p:txBody>
      </p:sp>
      <p:pic>
        <p:nvPicPr>
          <p:cNvPr id="561" name="Google Shape;561;p47"/>
          <p:cNvPicPr preferRelativeResize="0"/>
          <p:nvPr/>
        </p:nvPicPr>
        <p:blipFill>
          <a:blip r:embed="rId3">
            <a:alphaModFix/>
          </a:blip>
          <a:stretch>
            <a:fillRect/>
          </a:stretch>
        </p:blipFill>
        <p:spPr>
          <a:xfrm>
            <a:off x="41950" y="1923200"/>
            <a:ext cx="3307573" cy="1826400"/>
          </a:xfrm>
          <a:prstGeom prst="rect">
            <a:avLst/>
          </a:prstGeom>
          <a:noFill/>
          <a:ln>
            <a:noFill/>
          </a:ln>
        </p:spPr>
      </p:pic>
      <p:sp>
        <p:nvSpPr>
          <p:cNvPr id="562" name="Google Shape;562;p47"/>
          <p:cNvSpPr txBox="1"/>
          <p:nvPr/>
        </p:nvSpPr>
        <p:spPr>
          <a:xfrm>
            <a:off x="5593850" y="-97350"/>
            <a:ext cx="364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System Requirement: RC &amp; Autonomous Control</a:t>
            </a:r>
            <a:endParaRPr sz="1100">
              <a:latin typeface="Montserrat"/>
              <a:ea typeface="Montserrat"/>
              <a:cs typeface="Montserrat"/>
              <a:sym typeface="Montserrat"/>
            </a:endParaRPr>
          </a:p>
        </p:txBody>
      </p:sp>
      <p:sp>
        <p:nvSpPr>
          <p:cNvPr id="563" name="Google Shape;563;p47"/>
          <p:cNvSpPr txBox="1"/>
          <p:nvPr/>
        </p:nvSpPr>
        <p:spPr>
          <a:xfrm>
            <a:off x="621288" y="3706375"/>
            <a:ext cx="21489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solidFill>
                  <a:schemeClr val="lt1"/>
                </a:solidFill>
                <a:latin typeface="Lato"/>
                <a:ea typeface="Lato"/>
                <a:cs typeface="Lato"/>
                <a:sym typeface="Lato"/>
              </a:rPr>
              <a:t>All sensors working block diagram</a:t>
            </a:r>
            <a:endParaRPr i="1" sz="1100">
              <a:solidFill>
                <a:schemeClr val="lt1"/>
              </a:solidFill>
              <a:latin typeface="Lato"/>
              <a:ea typeface="Lato"/>
              <a:cs typeface="Lato"/>
              <a:sym typeface="Lato"/>
            </a:endParaRPr>
          </a:p>
        </p:txBody>
      </p:sp>
      <p:pic>
        <p:nvPicPr>
          <p:cNvPr id="564" name="Google Shape;564;p47"/>
          <p:cNvPicPr preferRelativeResize="0"/>
          <p:nvPr/>
        </p:nvPicPr>
        <p:blipFill>
          <a:blip r:embed="rId4">
            <a:alphaModFix/>
          </a:blip>
          <a:stretch>
            <a:fillRect/>
          </a:stretch>
        </p:blipFill>
        <p:spPr>
          <a:xfrm>
            <a:off x="4077550" y="1445975"/>
            <a:ext cx="4321575" cy="2688975"/>
          </a:xfrm>
          <a:prstGeom prst="rect">
            <a:avLst/>
          </a:prstGeom>
          <a:noFill/>
          <a:ln>
            <a:noFill/>
          </a:ln>
        </p:spPr>
      </p:pic>
      <p:sp>
        <p:nvSpPr>
          <p:cNvPr id="565" name="Google Shape;565;p47"/>
          <p:cNvSpPr txBox="1"/>
          <p:nvPr/>
        </p:nvSpPr>
        <p:spPr>
          <a:xfrm>
            <a:off x="3860800" y="4060375"/>
            <a:ext cx="4671600" cy="5541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 sz="1200">
                <a:solidFill>
                  <a:schemeClr val="lt1"/>
                </a:solidFill>
                <a:latin typeface="Lato"/>
                <a:ea typeface="Lato"/>
                <a:cs typeface="Lato"/>
                <a:sym typeface="Lato"/>
              </a:rPr>
              <a:t>Average precision (actual value - measured value) of sensors over 10 seconds (GPS is over 90 seconds)</a:t>
            </a:r>
            <a:endParaRPr i="1" sz="1200">
              <a:solidFill>
                <a:schemeClr val="lt1"/>
              </a:solidFill>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9" name="Shape 569"/>
        <p:cNvGrpSpPr/>
        <p:nvPr/>
      </p:nvGrpSpPr>
      <p:grpSpPr>
        <a:xfrm>
          <a:off x="0" y="0"/>
          <a:ext cx="0" cy="0"/>
          <a:chOff x="0" y="0"/>
          <a:chExt cx="0" cy="0"/>
        </a:xfrm>
      </p:grpSpPr>
      <p:sp>
        <p:nvSpPr>
          <p:cNvPr id="570" name="Google Shape;570;p48"/>
          <p:cNvSpPr txBox="1"/>
          <p:nvPr>
            <p:ph idx="1" type="body"/>
          </p:nvPr>
        </p:nvSpPr>
        <p:spPr>
          <a:xfrm>
            <a:off x="1297500" y="1045325"/>
            <a:ext cx="7038900" cy="40263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en" sz="1112"/>
              <a:t>Ultrasonic: </a:t>
            </a:r>
            <a:endParaRPr sz="1112"/>
          </a:p>
          <a:p>
            <a:pPr indent="-292893" lvl="0" marL="457200" rtl="0" algn="l">
              <a:lnSpc>
                <a:spcPct val="100000"/>
              </a:lnSpc>
              <a:spcBef>
                <a:spcPts val="1200"/>
              </a:spcBef>
              <a:spcAft>
                <a:spcPts val="0"/>
              </a:spcAft>
              <a:buSzPts val="1013"/>
              <a:buChar char="●"/>
            </a:pPr>
            <a:r>
              <a:rPr lang="en" sz="1012"/>
              <a:t>Requirement: Must measure distance from drone within 1m</a:t>
            </a:r>
            <a:endParaRPr sz="1012"/>
          </a:p>
          <a:p>
            <a:pPr indent="-292893" lvl="0" marL="457200" rtl="0" algn="l">
              <a:lnSpc>
                <a:spcPct val="100000"/>
              </a:lnSpc>
              <a:spcBef>
                <a:spcPts val="0"/>
              </a:spcBef>
              <a:spcAft>
                <a:spcPts val="0"/>
              </a:spcAft>
              <a:buSzPts val="1013"/>
              <a:buChar char="●"/>
            </a:pPr>
            <a:r>
              <a:rPr lang="en" sz="1012"/>
              <a:t>Sensor chosen: HC-SR04 - Accuracy of 3mm</a:t>
            </a:r>
            <a:endParaRPr sz="1112"/>
          </a:p>
          <a:p>
            <a:pPr indent="0" lvl="0" marL="0" rtl="0" algn="l">
              <a:lnSpc>
                <a:spcPct val="100000"/>
              </a:lnSpc>
              <a:spcBef>
                <a:spcPts val="1200"/>
              </a:spcBef>
              <a:spcAft>
                <a:spcPts val="0"/>
              </a:spcAft>
              <a:buNone/>
            </a:pPr>
            <a:r>
              <a:rPr lang="en" sz="1112"/>
              <a:t>IMU:</a:t>
            </a:r>
            <a:endParaRPr sz="1112"/>
          </a:p>
          <a:p>
            <a:pPr indent="-292893" lvl="0" marL="457200" rtl="0" algn="l">
              <a:lnSpc>
                <a:spcPct val="100000"/>
              </a:lnSpc>
              <a:spcBef>
                <a:spcPts val="1200"/>
              </a:spcBef>
              <a:spcAft>
                <a:spcPts val="0"/>
              </a:spcAft>
              <a:buSzPts val="1013"/>
              <a:buChar char="●"/>
            </a:pPr>
            <a:r>
              <a:rPr lang="en" sz="1012"/>
              <a:t>Requirement: Must measure orientation of drone (yaw, pitch, roll)</a:t>
            </a:r>
            <a:endParaRPr sz="1012"/>
          </a:p>
          <a:p>
            <a:pPr indent="-292893" lvl="0" marL="457200" rtl="0" algn="l">
              <a:lnSpc>
                <a:spcPct val="100000"/>
              </a:lnSpc>
              <a:spcBef>
                <a:spcPts val="0"/>
              </a:spcBef>
              <a:spcAft>
                <a:spcPts val="0"/>
              </a:spcAft>
              <a:buSzPts val="1013"/>
              <a:buChar char="●"/>
            </a:pPr>
            <a:r>
              <a:rPr lang="en" sz="1012"/>
              <a:t>Sensor chosen: ICM-20948</a:t>
            </a:r>
            <a:endParaRPr sz="1012"/>
          </a:p>
          <a:p>
            <a:pPr indent="0" lvl="0" marL="0" rtl="0" algn="l">
              <a:lnSpc>
                <a:spcPct val="100000"/>
              </a:lnSpc>
              <a:spcBef>
                <a:spcPts val="1200"/>
              </a:spcBef>
              <a:spcAft>
                <a:spcPts val="0"/>
              </a:spcAft>
              <a:buNone/>
            </a:pPr>
            <a:r>
              <a:rPr lang="en" sz="1112"/>
              <a:t>Altimeter: </a:t>
            </a:r>
            <a:endParaRPr sz="1112"/>
          </a:p>
          <a:p>
            <a:pPr indent="-292893" lvl="0" marL="457200" rtl="0" algn="l">
              <a:lnSpc>
                <a:spcPct val="100000"/>
              </a:lnSpc>
              <a:spcBef>
                <a:spcPts val="1200"/>
              </a:spcBef>
              <a:spcAft>
                <a:spcPts val="0"/>
              </a:spcAft>
              <a:buSzPts val="1013"/>
              <a:buChar char="●"/>
            </a:pPr>
            <a:r>
              <a:rPr lang="en" sz="1012"/>
              <a:t>Requirement: Must measure altitude of drone within 1m</a:t>
            </a:r>
            <a:endParaRPr sz="1012"/>
          </a:p>
          <a:p>
            <a:pPr indent="-292893" lvl="0" marL="457200" rtl="0" algn="l">
              <a:lnSpc>
                <a:spcPct val="100000"/>
              </a:lnSpc>
              <a:spcBef>
                <a:spcPts val="0"/>
              </a:spcBef>
              <a:spcAft>
                <a:spcPts val="0"/>
              </a:spcAft>
              <a:buSzPts val="1013"/>
              <a:buChar char="●"/>
            </a:pPr>
            <a:r>
              <a:rPr lang="en" sz="1012"/>
              <a:t>Sensor chosen: MPL3115A2 - Accuracy of 0.3m</a:t>
            </a:r>
            <a:endParaRPr sz="1012"/>
          </a:p>
          <a:p>
            <a:pPr indent="0" lvl="0" marL="0" rtl="0" algn="l">
              <a:lnSpc>
                <a:spcPct val="100000"/>
              </a:lnSpc>
              <a:spcBef>
                <a:spcPts val="1200"/>
              </a:spcBef>
              <a:spcAft>
                <a:spcPts val="0"/>
              </a:spcAft>
              <a:buNone/>
            </a:pPr>
            <a:r>
              <a:rPr lang="en" sz="1112"/>
              <a:t>GPS: </a:t>
            </a:r>
            <a:endParaRPr sz="1112"/>
          </a:p>
          <a:p>
            <a:pPr indent="-292893" lvl="0" marL="457200" rtl="0" algn="l">
              <a:lnSpc>
                <a:spcPct val="100000"/>
              </a:lnSpc>
              <a:spcBef>
                <a:spcPts val="1200"/>
              </a:spcBef>
              <a:spcAft>
                <a:spcPts val="0"/>
              </a:spcAft>
              <a:buSzPts val="1013"/>
              <a:buChar char="●"/>
            </a:pPr>
            <a:r>
              <a:rPr lang="en" sz="1012"/>
              <a:t>Requirement: Must measure GPS location of drone within 5m</a:t>
            </a:r>
            <a:endParaRPr sz="1012"/>
          </a:p>
          <a:p>
            <a:pPr indent="-292893" lvl="0" marL="457200" rtl="0" algn="l">
              <a:lnSpc>
                <a:spcPct val="100000"/>
              </a:lnSpc>
              <a:spcBef>
                <a:spcPts val="0"/>
              </a:spcBef>
              <a:spcAft>
                <a:spcPts val="0"/>
              </a:spcAft>
              <a:buSzPts val="1013"/>
              <a:buChar char="●"/>
            </a:pPr>
            <a:r>
              <a:rPr lang="en" sz="1012"/>
              <a:t>Sensor chosen: MTK3339 - Accuracy of 3m</a:t>
            </a:r>
            <a:endParaRPr sz="1012"/>
          </a:p>
          <a:p>
            <a:pPr indent="0" lvl="0" marL="0" rtl="0" algn="l">
              <a:lnSpc>
                <a:spcPct val="100000"/>
              </a:lnSpc>
              <a:spcBef>
                <a:spcPts val="1200"/>
              </a:spcBef>
              <a:spcAft>
                <a:spcPts val="0"/>
              </a:spcAft>
              <a:buNone/>
            </a:pPr>
            <a:r>
              <a:rPr lang="en" sz="1112"/>
              <a:t>Air pressure: </a:t>
            </a:r>
            <a:endParaRPr sz="1112"/>
          </a:p>
          <a:p>
            <a:pPr indent="-292893" lvl="0" marL="457200" rtl="0" algn="l">
              <a:lnSpc>
                <a:spcPct val="100000"/>
              </a:lnSpc>
              <a:spcBef>
                <a:spcPts val="1200"/>
              </a:spcBef>
              <a:spcAft>
                <a:spcPts val="0"/>
              </a:spcAft>
              <a:buSzPts val="1013"/>
              <a:buChar char="●"/>
            </a:pPr>
            <a:r>
              <a:rPr lang="en" sz="1012"/>
              <a:t>Requirement: Must be able to detect loss of helium in drone lift bag</a:t>
            </a:r>
            <a:endParaRPr sz="1012"/>
          </a:p>
          <a:p>
            <a:pPr indent="-292893" lvl="0" marL="457200" rtl="0" algn="l">
              <a:lnSpc>
                <a:spcPct val="100000"/>
              </a:lnSpc>
              <a:spcBef>
                <a:spcPts val="0"/>
              </a:spcBef>
              <a:spcAft>
                <a:spcPts val="0"/>
              </a:spcAft>
              <a:buSzPts val="1013"/>
              <a:buChar char="●"/>
            </a:pPr>
            <a:r>
              <a:rPr lang="en" sz="1012"/>
              <a:t>Sensor chosen: MPRLS</a:t>
            </a:r>
            <a:endParaRPr sz="1012"/>
          </a:p>
        </p:txBody>
      </p:sp>
      <p:sp>
        <p:nvSpPr>
          <p:cNvPr id="571" name="Google Shape;571;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Sensor Selections</a:t>
            </a:r>
            <a:endParaRPr/>
          </a:p>
        </p:txBody>
      </p:sp>
      <p:sp>
        <p:nvSpPr>
          <p:cNvPr id="572" name="Google Shape;572;p48"/>
          <p:cNvSpPr txBox="1"/>
          <p:nvPr/>
        </p:nvSpPr>
        <p:spPr>
          <a:xfrm>
            <a:off x="5593850" y="55050"/>
            <a:ext cx="37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Component Requirement: RC &amp; Autonomous Control</a:t>
            </a:r>
            <a:endParaRPr sz="1000">
              <a:latin typeface="Montserrat"/>
              <a:ea typeface="Montserrat"/>
              <a:cs typeface="Montserrat"/>
              <a:sym typeface="Montserrat"/>
            </a:endParaRPr>
          </a:p>
        </p:txBody>
      </p:sp>
      <p:pic>
        <p:nvPicPr>
          <p:cNvPr id="573" name="Google Shape;573;p48"/>
          <p:cNvPicPr preferRelativeResize="0"/>
          <p:nvPr/>
        </p:nvPicPr>
        <p:blipFill>
          <a:blip r:embed="rId3">
            <a:alphaModFix/>
          </a:blip>
          <a:stretch>
            <a:fillRect/>
          </a:stretch>
        </p:blipFill>
        <p:spPr>
          <a:xfrm>
            <a:off x="6138825" y="896649"/>
            <a:ext cx="996675" cy="996701"/>
          </a:xfrm>
          <a:prstGeom prst="rect">
            <a:avLst/>
          </a:prstGeom>
          <a:noFill/>
          <a:ln>
            <a:noFill/>
          </a:ln>
        </p:spPr>
      </p:pic>
      <p:pic>
        <p:nvPicPr>
          <p:cNvPr id="574" name="Google Shape;574;p48"/>
          <p:cNvPicPr preferRelativeResize="0"/>
          <p:nvPr/>
        </p:nvPicPr>
        <p:blipFill>
          <a:blip r:embed="rId4">
            <a:alphaModFix/>
          </a:blip>
          <a:stretch>
            <a:fillRect/>
          </a:stretch>
        </p:blipFill>
        <p:spPr>
          <a:xfrm>
            <a:off x="7518625" y="1790625"/>
            <a:ext cx="914100" cy="914100"/>
          </a:xfrm>
          <a:prstGeom prst="rect">
            <a:avLst/>
          </a:prstGeom>
          <a:noFill/>
          <a:ln>
            <a:noFill/>
          </a:ln>
        </p:spPr>
      </p:pic>
      <p:pic>
        <p:nvPicPr>
          <p:cNvPr id="575" name="Google Shape;575;p48"/>
          <p:cNvPicPr preferRelativeResize="0"/>
          <p:nvPr/>
        </p:nvPicPr>
        <p:blipFill>
          <a:blip r:embed="rId5">
            <a:alphaModFix/>
          </a:blip>
          <a:stretch>
            <a:fillRect/>
          </a:stretch>
        </p:blipFill>
        <p:spPr>
          <a:xfrm>
            <a:off x="6138825" y="2788200"/>
            <a:ext cx="1272051" cy="954699"/>
          </a:xfrm>
          <a:prstGeom prst="rect">
            <a:avLst/>
          </a:prstGeom>
          <a:noFill/>
          <a:ln>
            <a:noFill/>
          </a:ln>
        </p:spPr>
      </p:pic>
      <p:pic>
        <p:nvPicPr>
          <p:cNvPr id="576" name="Google Shape;576;p48"/>
          <p:cNvPicPr preferRelativeResize="0"/>
          <p:nvPr/>
        </p:nvPicPr>
        <p:blipFill>
          <a:blip r:embed="rId6">
            <a:alphaModFix/>
          </a:blip>
          <a:stretch>
            <a:fillRect/>
          </a:stretch>
        </p:blipFill>
        <p:spPr>
          <a:xfrm>
            <a:off x="7659878" y="3422475"/>
            <a:ext cx="1328022" cy="996699"/>
          </a:xfrm>
          <a:prstGeom prst="rect">
            <a:avLst/>
          </a:prstGeom>
          <a:noFill/>
          <a:ln>
            <a:noFill/>
          </a:ln>
        </p:spPr>
      </p:pic>
      <p:pic>
        <p:nvPicPr>
          <p:cNvPr id="577" name="Google Shape;577;p48"/>
          <p:cNvPicPr preferRelativeResize="0"/>
          <p:nvPr/>
        </p:nvPicPr>
        <p:blipFill>
          <a:blip r:embed="rId7">
            <a:alphaModFix/>
          </a:blip>
          <a:stretch>
            <a:fillRect/>
          </a:stretch>
        </p:blipFill>
        <p:spPr>
          <a:xfrm>
            <a:off x="5821202" y="4120250"/>
            <a:ext cx="1217971" cy="914100"/>
          </a:xfrm>
          <a:prstGeom prst="rect">
            <a:avLst/>
          </a:prstGeom>
          <a:noFill/>
          <a:ln>
            <a:noFill/>
          </a:ln>
        </p:spPr>
      </p:pic>
      <p:sp>
        <p:nvSpPr>
          <p:cNvPr id="578" name="Google Shape;578;p48"/>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82" name="Shape 582"/>
        <p:cNvGrpSpPr/>
        <p:nvPr/>
      </p:nvGrpSpPr>
      <p:grpSpPr>
        <a:xfrm>
          <a:off x="0" y="0"/>
          <a:ext cx="0" cy="0"/>
          <a:chOff x="0" y="0"/>
          <a:chExt cx="0" cy="0"/>
        </a:xfrm>
      </p:grpSpPr>
      <p:sp>
        <p:nvSpPr>
          <p:cNvPr id="583" name="Google Shape;583;p49"/>
          <p:cNvSpPr txBox="1"/>
          <p:nvPr>
            <p:ph type="title"/>
          </p:nvPr>
        </p:nvSpPr>
        <p:spPr>
          <a:xfrm>
            <a:off x="1297500" y="2413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Microcontroller Selection</a:t>
            </a:r>
            <a:endParaRPr/>
          </a:p>
        </p:txBody>
      </p:sp>
      <p:sp>
        <p:nvSpPr>
          <p:cNvPr id="584" name="Google Shape;584;p49"/>
          <p:cNvSpPr txBox="1"/>
          <p:nvPr>
            <p:ph idx="1" type="body"/>
          </p:nvPr>
        </p:nvSpPr>
        <p:spPr>
          <a:xfrm>
            <a:off x="1297500" y="706350"/>
            <a:ext cx="7776000" cy="43701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770"/>
              <a:buNone/>
            </a:pPr>
            <a:r>
              <a:rPr lang="en" sz="1010"/>
              <a:t>Device interfacing required for microcontroller:</a:t>
            </a:r>
            <a:endParaRPr sz="1010"/>
          </a:p>
          <a:p>
            <a:pPr indent="-292735" lvl="0" marL="457200" rtl="0" algn="l">
              <a:lnSpc>
                <a:spcPct val="105000"/>
              </a:lnSpc>
              <a:spcBef>
                <a:spcPts val="1200"/>
              </a:spcBef>
              <a:spcAft>
                <a:spcPts val="0"/>
              </a:spcAft>
              <a:buSzPts val="1010"/>
              <a:buChar char="●"/>
            </a:pPr>
            <a:r>
              <a:rPr lang="en" sz="1010"/>
              <a:t>Raspberry Pi - SPI</a:t>
            </a:r>
            <a:endParaRPr sz="1010"/>
          </a:p>
          <a:p>
            <a:pPr indent="-292735" lvl="0" marL="457200" rtl="0" algn="l">
              <a:lnSpc>
                <a:spcPct val="105000"/>
              </a:lnSpc>
              <a:spcBef>
                <a:spcPts val="0"/>
              </a:spcBef>
              <a:spcAft>
                <a:spcPts val="0"/>
              </a:spcAft>
              <a:buSzPts val="1010"/>
              <a:buChar char="●"/>
            </a:pPr>
            <a:r>
              <a:rPr lang="en" sz="1010"/>
              <a:t>Sensors:</a:t>
            </a:r>
            <a:endParaRPr sz="1010"/>
          </a:p>
          <a:p>
            <a:pPr indent="-283844" lvl="1" marL="914400" rtl="0" algn="l">
              <a:lnSpc>
                <a:spcPct val="105000"/>
              </a:lnSpc>
              <a:spcBef>
                <a:spcPts val="0"/>
              </a:spcBef>
              <a:spcAft>
                <a:spcPts val="0"/>
              </a:spcAft>
              <a:buSzPts val="870"/>
              <a:buChar char="○"/>
            </a:pPr>
            <a:r>
              <a:rPr lang="en" sz="870"/>
              <a:t>IMU - I2C</a:t>
            </a:r>
            <a:endParaRPr sz="870"/>
          </a:p>
          <a:p>
            <a:pPr indent="-283844" lvl="1" marL="914400" rtl="0" algn="l">
              <a:lnSpc>
                <a:spcPct val="105000"/>
              </a:lnSpc>
              <a:spcBef>
                <a:spcPts val="0"/>
              </a:spcBef>
              <a:spcAft>
                <a:spcPts val="0"/>
              </a:spcAft>
              <a:buSzPts val="870"/>
              <a:buChar char="○"/>
            </a:pPr>
            <a:r>
              <a:rPr lang="en" sz="870"/>
              <a:t>Ultrasonic - 4 Input Captures</a:t>
            </a:r>
            <a:endParaRPr sz="870"/>
          </a:p>
          <a:p>
            <a:pPr indent="-283844" lvl="1" marL="914400" rtl="0" algn="l">
              <a:lnSpc>
                <a:spcPct val="105000"/>
              </a:lnSpc>
              <a:spcBef>
                <a:spcPts val="0"/>
              </a:spcBef>
              <a:spcAft>
                <a:spcPts val="0"/>
              </a:spcAft>
              <a:buSzPts val="870"/>
              <a:buChar char="○"/>
            </a:pPr>
            <a:r>
              <a:rPr lang="en" sz="870"/>
              <a:t>Altimeter - I2C</a:t>
            </a:r>
            <a:endParaRPr sz="870"/>
          </a:p>
          <a:p>
            <a:pPr indent="-283844" lvl="1" marL="914400" rtl="0" algn="l">
              <a:lnSpc>
                <a:spcPct val="105000"/>
              </a:lnSpc>
              <a:spcBef>
                <a:spcPts val="0"/>
              </a:spcBef>
              <a:spcAft>
                <a:spcPts val="0"/>
              </a:spcAft>
              <a:buSzPts val="870"/>
              <a:buChar char="○"/>
            </a:pPr>
            <a:r>
              <a:rPr lang="en" sz="870"/>
              <a:t>GPS - UART</a:t>
            </a:r>
            <a:endParaRPr sz="870"/>
          </a:p>
          <a:p>
            <a:pPr indent="-283844" lvl="1" marL="914400" rtl="0" algn="l">
              <a:lnSpc>
                <a:spcPct val="105000"/>
              </a:lnSpc>
              <a:spcBef>
                <a:spcPts val="0"/>
              </a:spcBef>
              <a:spcAft>
                <a:spcPts val="0"/>
              </a:spcAft>
              <a:buSzPts val="870"/>
              <a:buChar char="○"/>
            </a:pPr>
            <a:r>
              <a:rPr lang="en" sz="870"/>
              <a:t>Air pressure - I2C</a:t>
            </a:r>
            <a:endParaRPr sz="870"/>
          </a:p>
          <a:p>
            <a:pPr indent="-292735" lvl="0" marL="457200" rtl="0" algn="l">
              <a:lnSpc>
                <a:spcPct val="105000"/>
              </a:lnSpc>
              <a:spcBef>
                <a:spcPts val="0"/>
              </a:spcBef>
              <a:spcAft>
                <a:spcPts val="0"/>
              </a:spcAft>
              <a:buSzPts val="1010"/>
              <a:buChar char="●"/>
            </a:pPr>
            <a:r>
              <a:rPr lang="en" sz="1010"/>
              <a:t>4 Servos - 4 Timers</a:t>
            </a:r>
            <a:endParaRPr sz="1010"/>
          </a:p>
          <a:p>
            <a:pPr indent="-292735" lvl="0" marL="457200" rtl="0" algn="l">
              <a:lnSpc>
                <a:spcPct val="105000"/>
              </a:lnSpc>
              <a:spcBef>
                <a:spcPts val="0"/>
              </a:spcBef>
              <a:spcAft>
                <a:spcPts val="0"/>
              </a:spcAft>
              <a:buSzPts val="1010"/>
              <a:buChar char="●"/>
            </a:pPr>
            <a:r>
              <a:rPr lang="en" sz="1010"/>
              <a:t>4 Motors - 4 Output Compares</a:t>
            </a:r>
            <a:endParaRPr sz="1010"/>
          </a:p>
          <a:p>
            <a:pPr indent="-292735" lvl="0" marL="457200" rtl="0" algn="l">
              <a:lnSpc>
                <a:spcPct val="105000"/>
              </a:lnSpc>
              <a:spcBef>
                <a:spcPts val="0"/>
              </a:spcBef>
              <a:spcAft>
                <a:spcPts val="0"/>
              </a:spcAft>
              <a:buSzPts val="1010"/>
              <a:buChar char="●"/>
            </a:pPr>
            <a:r>
              <a:rPr lang="en" sz="1010"/>
              <a:t>Computer debugging - UART</a:t>
            </a:r>
            <a:endParaRPr sz="1010"/>
          </a:p>
          <a:p>
            <a:pPr indent="0" lvl="0" marL="0" rtl="0" algn="l">
              <a:lnSpc>
                <a:spcPct val="105000"/>
              </a:lnSpc>
              <a:spcBef>
                <a:spcPts val="1200"/>
              </a:spcBef>
              <a:spcAft>
                <a:spcPts val="0"/>
              </a:spcAft>
              <a:buSzPts val="770"/>
              <a:buNone/>
            </a:pPr>
            <a:r>
              <a:rPr i="1" lang="en" sz="1010" u="sng"/>
              <a:t>In total, 1 SPI module, 1 I2C module, 2 UART modules, 4 Input Captures, and 4 Output Compares are needed from the microcontroller</a:t>
            </a:r>
            <a:endParaRPr i="1" sz="1010" u="sng"/>
          </a:p>
          <a:p>
            <a:pPr indent="0" lvl="0" marL="0" rtl="0" algn="l">
              <a:lnSpc>
                <a:spcPct val="105000"/>
              </a:lnSpc>
              <a:spcBef>
                <a:spcPts val="1200"/>
              </a:spcBef>
              <a:spcAft>
                <a:spcPts val="0"/>
              </a:spcAft>
              <a:buSzPts val="770"/>
              <a:buNone/>
            </a:pPr>
            <a:r>
              <a:rPr lang="en" sz="1010"/>
              <a:t>Microcontroller chosen - </a:t>
            </a:r>
            <a:r>
              <a:rPr lang="en" sz="1010"/>
              <a:t>PIC32MX340F512H:</a:t>
            </a:r>
            <a:endParaRPr sz="1010"/>
          </a:p>
          <a:p>
            <a:pPr indent="-292735" lvl="0" marL="457200" rtl="0" algn="l">
              <a:lnSpc>
                <a:spcPct val="105000"/>
              </a:lnSpc>
              <a:spcBef>
                <a:spcPts val="1200"/>
              </a:spcBef>
              <a:spcAft>
                <a:spcPts val="0"/>
              </a:spcAft>
              <a:buSzPts val="1010"/>
              <a:buChar char="●"/>
            </a:pPr>
            <a:r>
              <a:rPr lang="en" sz="1010"/>
              <a:t>2 SPI</a:t>
            </a:r>
            <a:endParaRPr sz="1010"/>
          </a:p>
          <a:p>
            <a:pPr indent="-292735" lvl="0" marL="457200" rtl="0" algn="l">
              <a:lnSpc>
                <a:spcPct val="105000"/>
              </a:lnSpc>
              <a:spcBef>
                <a:spcPts val="0"/>
              </a:spcBef>
              <a:spcAft>
                <a:spcPts val="0"/>
              </a:spcAft>
              <a:buSzPts val="1010"/>
              <a:buChar char="●"/>
            </a:pPr>
            <a:r>
              <a:rPr lang="en" sz="1010"/>
              <a:t>2 I2C</a:t>
            </a:r>
            <a:endParaRPr sz="1010"/>
          </a:p>
          <a:p>
            <a:pPr indent="-292735" lvl="0" marL="457200" rtl="0" algn="l">
              <a:lnSpc>
                <a:spcPct val="105000"/>
              </a:lnSpc>
              <a:spcBef>
                <a:spcPts val="0"/>
              </a:spcBef>
              <a:spcAft>
                <a:spcPts val="0"/>
              </a:spcAft>
              <a:buSzPts val="1010"/>
              <a:buChar char="●"/>
            </a:pPr>
            <a:r>
              <a:rPr lang="en" sz="1010"/>
              <a:t>2 UART</a:t>
            </a:r>
            <a:endParaRPr sz="1010"/>
          </a:p>
          <a:p>
            <a:pPr indent="-292735" lvl="0" marL="457200" rtl="0" algn="l">
              <a:lnSpc>
                <a:spcPct val="105000"/>
              </a:lnSpc>
              <a:spcBef>
                <a:spcPts val="0"/>
              </a:spcBef>
              <a:spcAft>
                <a:spcPts val="0"/>
              </a:spcAft>
              <a:buSzPts val="1010"/>
              <a:buChar char="●"/>
            </a:pPr>
            <a:r>
              <a:rPr lang="en" sz="1010"/>
              <a:t>5 Input Captures</a:t>
            </a:r>
            <a:endParaRPr sz="1010"/>
          </a:p>
          <a:p>
            <a:pPr indent="-292735" lvl="0" marL="457200" rtl="0" algn="l">
              <a:lnSpc>
                <a:spcPct val="105000"/>
              </a:lnSpc>
              <a:spcBef>
                <a:spcPts val="0"/>
              </a:spcBef>
              <a:spcAft>
                <a:spcPts val="0"/>
              </a:spcAft>
              <a:buSzPts val="1010"/>
              <a:buChar char="●"/>
            </a:pPr>
            <a:r>
              <a:rPr lang="en" sz="1010"/>
              <a:t>5 Timers</a:t>
            </a:r>
            <a:endParaRPr sz="1010"/>
          </a:p>
          <a:p>
            <a:pPr indent="-292735" lvl="0" marL="457200" rtl="0" algn="l">
              <a:lnSpc>
                <a:spcPct val="105000"/>
              </a:lnSpc>
              <a:spcBef>
                <a:spcPts val="0"/>
              </a:spcBef>
              <a:spcAft>
                <a:spcPts val="0"/>
              </a:spcAft>
              <a:buSzPts val="1010"/>
              <a:buChar char="●"/>
            </a:pPr>
            <a:r>
              <a:rPr lang="en" sz="1010"/>
              <a:t>5 Output Compares</a:t>
            </a:r>
            <a:endParaRPr sz="1010"/>
          </a:p>
          <a:p>
            <a:pPr indent="0" lvl="0" marL="0" rtl="0" algn="l">
              <a:lnSpc>
                <a:spcPct val="105000"/>
              </a:lnSpc>
              <a:spcBef>
                <a:spcPts val="1200"/>
              </a:spcBef>
              <a:spcAft>
                <a:spcPts val="1200"/>
              </a:spcAft>
              <a:buSzPts val="770"/>
              <a:buNone/>
            </a:pPr>
            <a:r>
              <a:rPr b="1" lang="en" sz="1010" u="sng"/>
              <a:t>Conclusion</a:t>
            </a:r>
            <a:r>
              <a:rPr lang="en" sz="1010"/>
              <a:t>: </a:t>
            </a:r>
            <a:r>
              <a:rPr lang="en" sz="1010"/>
              <a:t>PIC32MX340F512H had more than enough hardware required for all device interfacing, and could be used with the MPLABX IDE to interact with its lower-level hardware.</a:t>
            </a:r>
            <a:endParaRPr sz="1010"/>
          </a:p>
        </p:txBody>
      </p:sp>
      <p:sp>
        <p:nvSpPr>
          <p:cNvPr id="585" name="Google Shape;585;p49"/>
          <p:cNvSpPr txBox="1"/>
          <p:nvPr/>
        </p:nvSpPr>
        <p:spPr>
          <a:xfrm>
            <a:off x="5593850" y="55050"/>
            <a:ext cx="37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Component Requirement: RC &amp; Autonomous Control</a:t>
            </a:r>
            <a:endParaRPr sz="1000">
              <a:latin typeface="Montserrat"/>
              <a:ea typeface="Montserrat"/>
              <a:cs typeface="Montserrat"/>
              <a:sym typeface="Montserrat"/>
            </a:endParaRPr>
          </a:p>
        </p:txBody>
      </p:sp>
      <p:pic>
        <p:nvPicPr>
          <p:cNvPr id="586" name="Google Shape;586;p49"/>
          <p:cNvPicPr preferRelativeResize="0"/>
          <p:nvPr/>
        </p:nvPicPr>
        <p:blipFill>
          <a:blip r:embed="rId3">
            <a:alphaModFix/>
          </a:blip>
          <a:stretch>
            <a:fillRect/>
          </a:stretch>
        </p:blipFill>
        <p:spPr>
          <a:xfrm>
            <a:off x="4171463" y="3281625"/>
            <a:ext cx="1290975" cy="1114150"/>
          </a:xfrm>
          <a:prstGeom prst="rect">
            <a:avLst/>
          </a:prstGeom>
          <a:noFill/>
          <a:ln>
            <a:noFill/>
          </a:ln>
        </p:spPr>
      </p:pic>
      <p:sp>
        <p:nvSpPr>
          <p:cNvPr id="587" name="Google Shape;587;p49"/>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91" name="Shape 591"/>
        <p:cNvGrpSpPr/>
        <p:nvPr/>
      </p:nvGrpSpPr>
      <p:grpSpPr>
        <a:xfrm>
          <a:off x="0" y="0"/>
          <a:ext cx="0" cy="0"/>
          <a:chOff x="0" y="0"/>
          <a:chExt cx="0" cy="0"/>
        </a:xfrm>
      </p:grpSpPr>
      <p:sp>
        <p:nvSpPr>
          <p:cNvPr id="592" name="Google Shape;592;p5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Microprocessor Selection</a:t>
            </a:r>
            <a:endParaRPr/>
          </a:p>
        </p:txBody>
      </p:sp>
      <p:sp>
        <p:nvSpPr>
          <p:cNvPr id="593" name="Google Shape;593;p50"/>
          <p:cNvSpPr txBox="1"/>
          <p:nvPr>
            <p:ph idx="1" type="body"/>
          </p:nvPr>
        </p:nvSpPr>
        <p:spPr>
          <a:xfrm>
            <a:off x="1297500" y="1567550"/>
            <a:ext cx="7397100" cy="33963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210"/>
              <a:t>Device interfacing required for microprocessor:</a:t>
            </a:r>
            <a:endParaRPr sz="1210"/>
          </a:p>
          <a:p>
            <a:pPr indent="-305435" lvl="0" marL="457200" rtl="0" algn="l">
              <a:lnSpc>
                <a:spcPct val="105000"/>
              </a:lnSpc>
              <a:spcBef>
                <a:spcPts val="1200"/>
              </a:spcBef>
              <a:spcAft>
                <a:spcPts val="0"/>
              </a:spcAft>
              <a:buSzPts val="1210"/>
              <a:buChar char="●"/>
            </a:pPr>
            <a:r>
              <a:rPr lang="en" sz="1210"/>
              <a:t>PIC32 - SPI</a:t>
            </a:r>
            <a:endParaRPr sz="1210"/>
          </a:p>
          <a:p>
            <a:pPr indent="-305435" lvl="0" marL="457200" rtl="0" algn="l">
              <a:lnSpc>
                <a:spcPct val="105000"/>
              </a:lnSpc>
              <a:spcBef>
                <a:spcPts val="0"/>
              </a:spcBef>
              <a:spcAft>
                <a:spcPts val="0"/>
              </a:spcAft>
              <a:buSzPts val="1210"/>
              <a:buChar char="●"/>
            </a:pPr>
            <a:r>
              <a:rPr lang="en" sz="1210"/>
              <a:t>Data Telemetry Transmitter - UART</a:t>
            </a:r>
            <a:endParaRPr sz="1210"/>
          </a:p>
          <a:p>
            <a:pPr indent="-305435" lvl="0" marL="457200" rtl="0" algn="l">
              <a:lnSpc>
                <a:spcPct val="105000"/>
              </a:lnSpc>
              <a:spcBef>
                <a:spcPts val="0"/>
              </a:spcBef>
              <a:spcAft>
                <a:spcPts val="0"/>
              </a:spcAft>
              <a:buSzPts val="1210"/>
              <a:buChar char="●"/>
            </a:pPr>
            <a:r>
              <a:rPr lang="en" sz="1210"/>
              <a:t>Computer - UART</a:t>
            </a:r>
            <a:endParaRPr sz="1210"/>
          </a:p>
          <a:p>
            <a:pPr indent="0" lvl="0" marL="0" rtl="0" algn="l">
              <a:lnSpc>
                <a:spcPct val="105000"/>
              </a:lnSpc>
              <a:spcBef>
                <a:spcPts val="1200"/>
              </a:spcBef>
              <a:spcAft>
                <a:spcPts val="0"/>
              </a:spcAft>
              <a:buNone/>
            </a:pPr>
            <a:r>
              <a:rPr i="1" lang="en" sz="1210" u="sng"/>
              <a:t>In total, 1 SPI module and 2 UART modules are needed from the microprocessor</a:t>
            </a:r>
            <a:endParaRPr i="1" sz="1210" u="sng"/>
          </a:p>
          <a:p>
            <a:pPr indent="0" lvl="0" marL="0" rtl="0" algn="l">
              <a:lnSpc>
                <a:spcPct val="105000"/>
              </a:lnSpc>
              <a:spcBef>
                <a:spcPts val="1200"/>
              </a:spcBef>
              <a:spcAft>
                <a:spcPts val="0"/>
              </a:spcAft>
              <a:buNone/>
            </a:pPr>
            <a:r>
              <a:rPr lang="en" sz="1210"/>
              <a:t>Microprocessor chosen - Raspberry Pi Compute Module 3+:</a:t>
            </a:r>
            <a:endParaRPr sz="1210"/>
          </a:p>
          <a:p>
            <a:pPr indent="-305435" lvl="0" marL="457200" rtl="0" algn="l">
              <a:lnSpc>
                <a:spcPct val="105000"/>
              </a:lnSpc>
              <a:spcBef>
                <a:spcPts val="1200"/>
              </a:spcBef>
              <a:spcAft>
                <a:spcPts val="0"/>
              </a:spcAft>
              <a:buSzPts val="1210"/>
              <a:buChar char="●"/>
            </a:pPr>
            <a:r>
              <a:rPr lang="en" sz="1210"/>
              <a:t>2 SPI</a:t>
            </a:r>
            <a:endParaRPr sz="1210"/>
          </a:p>
          <a:p>
            <a:pPr indent="-305435" lvl="0" marL="457200" rtl="0" algn="l">
              <a:lnSpc>
                <a:spcPct val="105000"/>
              </a:lnSpc>
              <a:spcBef>
                <a:spcPts val="0"/>
              </a:spcBef>
              <a:spcAft>
                <a:spcPts val="0"/>
              </a:spcAft>
              <a:buSzPts val="1210"/>
              <a:buChar char="●"/>
            </a:pPr>
            <a:r>
              <a:rPr lang="en" sz="1210"/>
              <a:t>2 UART</a:t>
            </a:r>
            <a:endParaRPr sz="1210"/>
          </a:p>
          <a:p>
            <a:pPr indent="0" lvl="0" marL="0" rtl="0" algn="l">
              <a:lnSpc>
                <a:spcPct val="105000"/>
              </a:lnSpc>
              <a:spcBef>
                <a:spcPts val="1200"/>
              </a:spcBef>
              <a:spcAft>
                <a:spcPts val="1200"/>
              </a:spcAft>
              <a:buNone/>
            </a:pPr>
            <a:r>
              <a:rPr b="1" lang="en" sz="1210" u="sng"/>
              <a:t>Conclusion</a:t>
            </a:r>
            <a:r>
              <a:rPr lang="en" sz="1210"/>
              <a:t>: The Raspberry Pi had enough hardware required for all device interfacing, and had an SD card module on board in order to store data over time if needed</a:t>
            </a:r>
            <a:endParaRPr sz="1210"/>
          </a:p>
        </p:txBody>
      </p:sp>
      <p:sp>
        <p:nvSpPr>
          <p:cNvPr id="594" name="Google Shape;594;p50"/>
          <p:cNvSpPr txBox="1"/>
          <p:nvPr/>
        </p:nvSpPr>
        <p:spPr>
          <a:xfrm>
            <a:off x="5593850" y="55050"/>
            <a:ext cx="3723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Component Requirement: RC &amp; Autonomous Control</a:t>
            </a:r>
            <a:endParaRPr sz="1000">
              <a:latin typeface="Montserrat"/>
              <a:ea typeface="Montserrat"/>
              <a:cs typeface="Montserrat"/>
              <a:sym typeface="Montserrat"/>
            </a:endParaRPr>
          </a:p>
        </p:txBody>
      </p:sp>
      <p:pic>
        <p:nvPicPr>
          <p:cNvPr id="595" name="Google Shape;595;p50"/>
          <p:cNvPicPr preferRelativeResize="0"/>
          <p:nvPr/>
        </p:nvPicPr>
        <p:blipFill>
          <a:blip r:embed="rId3">
            <a:alphaModFix/>
          </a:blip>
          <a:stretch>
            <a:fillRect/>
          </a:stretch>
        </p:blipFill>
        <p:spPr>
          <a:xfrm>
            <a:off x="6561025" y="2625237"/>
            <a:ext cx="2287350" cy="1280925"/>
          </a:xfrm>
          <a:prstGeom prst="rect">
            <a:avLst/>
          </a:prstGeom>
          <a:noFill/>
          <a:ln>
            <a:noFill/>
          </a:ln>
        </p:spPr>
      </p:pic>
      <p:sp>
        <p:nvSpPr>
          <p:cNvPr id="596" name="Google Shape;596;p50"/>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0" name="Shape 600"/>
        <p:cNvGrpSpPr/>
        <p:nvPr/>
      </p:nvGrpSpPr>
      <p:grpSpPr>
        <a:xfrm>
          <a:off x="0" y="0"/>
          <a:ext cx="0" cy="0"/>
          <a:chOff x="0" y="0"/>
          <a:chExt cx="0" cy="0"/>
        </a:xfrm>
      </p:grpSpPr>
      <p:sp>
        <p:nvSpPr>
          <p:cNvPr id="601" name="Google Shape;601;p5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Remote Controller and Receiver Selection</a:t>
            </a:r>
            <a:endParaRPr/>
          </a:p>
        </p:txBody>
      </p:sp>
      <p:sp>
        <p:nvSpPr>
          <p:cNvPr id="602" name="Google Shape;602;p51"/>
          <p:cNvSpPr txBox="1"/>
          <p:nvPr>
            <p:ph idx="1" type="body"/>
          </p:nvPr>
        </p:nvSpPr>
        <p:spPr>
          <a:xfrm>
            <a:off x="1297500" y="1567550"/>
            <a:ext cx="7038900" cy="3529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Requirement</a:t>
            </a:r>
            <a:r>
              <a:rPr lang="en"/>
              <a:t>:</a:t>
            </a:r>
            <a:r>
              <a:rPr lang="en"/>
              <a:t> Remote controller must send throttle, yaw, pitch, roll, and button/switch commands (6 channels) to receiver and </a:t>
            </a:r>
            <a:r>
              <a:rPr lang="en"/>
              <a:t>receiver must be </a:t>
            </a:r>
            <a:r>
              <a:rPr lang="en"/>
              <a:t>compatible with PIC32</a:t>
            </a:r>
            <a:endParaRPr/>
          </a:p>
          <a:p>
            <a:pPr indent="0" lvl="0" marL="0" rtl="0" algn="l">
              <a:spcBef>
                <a:spcPts val="1200"/>
              </a:spcBef>
              <a:spcAft>
                <a:spcPts val="0"/>
              </a:spcAft>
              <a:buNone/>
            </a:pPr>
            <a:r>
              <a:rPr b="1" lang="en" u="sng"/>
              <a:t>Results</a:t>
            </a:r>
            <a:r>
              <a:rPr lang="en"/>
              <a:t>:</a:t>
            </a:r>
            <a:r>
              <a:rPr lang="en"/>
              <a:t> </a:t>
            </a:r>
            <a:r>
              <a:rPr lang="en"/>
              <a:t>Flysky FS-i6X </a:t>
            </a:r>
            <a:r>
              <a:rPr lang="en"/>
              <a:t>and Flysky FS-iA6B were chosen</a:t>
            </a:r>
            <a:endParaRPr/>
          </a:p>
          <a:p>
            <a:pPr indent="0" lvl="0" marL="0" rtl="0" algn="l">
              <a:spcBef>
                <a:spcPts val="1200"/>
              </a:spcBef>
              <a:spcAft>
                <a:spcPts val="0"/>
              </a:spcAft>
              <a:buNone/>
            </a:pPr>
            <a:r>
              <a:rPr lang="en"/>
              <a:t>Flysky FS-i6X:</a:t>
            </a:r>
            <a:endParaRPr/>
          </a:p>
          <a:p>
            <a:pPr indent="0" lvl="0" marL="457200" rtl="0" algn="l">
              <a:spcBef>
                <a:spcPts val="1200"/>
              </a:spcBef>
              <a:spcAft>
                <a:spcPts val="0"/>
              </a:spcAft>
              <a:buNone/>
            </a:pPr>
            <a:r>
              <a:rPr lang="en"/>
              <a:t>10-channel remote controller</a:t>
            </a:r>
            <a:endParaRPr/>
          </a:p>
          <a:p>
            <a:pPr indent="0" lvl="0" marL="0" rtl="0" algn="l">
              <a:spcBef>
                <a:spcPts val="1200"/>
              </a:spcBef>
              <a:spcAft>
                <a:spcPts val="0"/>
              </a:spcAft>
              <a:buNone/>
            </a:pPr>
            <a:r>
              <a:rPr lang="en"/>
              <a:t> Flysky FS-iA6B:</a:t>
            </a:r>
            <a:endParaRPr/>
          </a:p>
          <a:p>
            <a:pPr indent="-311150" lvl="0" marL="457200" rtl="0" algn="l">
              <a:spcBef>
                <a:spcPts val="1200"/>
              </a:spcBef>
              <a:spcAft>
                <a:spcPts val="0"/>
              </a:spcAft>
              <a:buSzPts val="1300"/>
              <a:buChar char="●"/>
            </a:pPr>
            <a:r>
              <a:rPr lang="en"/>
              <a:t>6-channel receiver</a:t>
            </a:r>
            <a:endParaRPr/>
          </a:p>
          <a:p>
            <a:pPr indent="-311150" lvl="0" marL="457200" rtl="0" algn="l">
              <a:spcBef>
                <a:spcPts val="0"/>
              </a:spcBef>
              <a:spcAft>
                <a:spcPts val="0"/>
              </a:spcAft>
              <a:buSzPts val="1300"/>
              <a:buChar char="●"/>
            </a:pPr>
            <a:r>
              <a:rPr lang="en"/>
              <a:t>Plugs into PIC32 or Raspberry Pi with jumper wires</a:t>
            </a:r>
            <a:endParaRPr/>
          </a:p>
          <a:p>
            <a:pPr indent="0" lvl="0" marL="0" rtl="0" algn="l">
              <a:spcBef>
                <a:spcPts val="1200"/>
              </a:spcBef>
              <a:spcAft>
                <a:spcPts val="1200"/>
              </a:spcAft>
              <a:buNone/>
            </a:pPr>
            <a:r>
              <a:t/>
            </a:r>
            <a:endParaRPr/>
          </a:p>
        </p:txBody>
      </p:sp>
      <p:pic>
        <p:nvPicPr>
          <p:cNvPr id="603" name="Google Shape;603;p51"/>
          <p:cNvPicPr preferRelativeResize="0"/>
          <p:nvPr/>
        </p:nvPicPr>
        <p:blipFill>
          <a:blip r:embed="rId3">
            <a:alphaModFix/>
          </a:blip>
          <a:stretch>
            <a:fillRect/>
          </a:stretch>
        </p:blipFill>
        <p:spPr>
          <a:xfrm>
            <a:off x="6344025" y="2333525"/>
            <a:ext cx="2307751" cy="2645475"/>
          </a:xfrm>
          <a:prstGeom prst="rect">
            <a:avLst/>
          </a:prstGeom>
          <a:noFill/>
          <a:ln>
            <a:noFill/>
          </a:ln>
        </p:spPr>
      </p:pic>
      <p:sp>
        <p:nvSpPr>
          <p:cNvPr id="604" name="Google Shape;604;p51"/>
          <p:cNvSpPr txBox="1"/>
          <p:nvPr/>
        </p:nvSpPr>
        <p:spPr>
          <a:xfrm>
            <a:off x="6355850" y="55050"/>
            <a:ext cx="28503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Component </a:t>
            </a:r>
            <a:r>
              <a:rPr lang="en" sz="1100">
                <a:solidFill>
                  <a:schemeClr val="lt1"/>
                </a:solidFill>
                <a:latin typeface="Montserrat"/>
                <a:ea typeface="Montserrat"/>
                <a:cs typeface="Montserrat"/>
                <a:sym typeface="Montserrat"/>
              </a:rPr>
              <a:t>Requirement: RC Control</a:t>
            </a:r>
            <a:endParaRPr sz="1100">
              <a:latin typeface="Montserrat"/>
              <a:ea typeface="Montserrat"/>
              <a:cs typeface="Montserrat"/>
              <a:sym typeface="Montserrat"/>
            </a:endParaRPr>
          </a:p>
        </p:txBody>
      </p:sp>
      <p:sp>
        <p:nvSpPr>
          <p:cNvPr id="605" name="Google Shape;605;p51"/>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The Barone is  Not </a:t>
            </a:r>
            <a:r>
              <a:rPr lang="en"/>
              <a:t>Successful</a:t>
            </a:r>
            <a:r>
              <a:rPr lang="en"/>
              <a:t> in Meeting Client Requirements</a:t>
            </a:r>
            <a:endParaRPr/>
          </a:p>
        </p:txBody>
      </p:sp>
      <p:sp>
        <p:nvSpPr>
          <p:cNvPr id="153" name="Google Shape;153;p16"/>
          <p:cNvSpPr txBox="1"/>
          <p:nvPr>
            <p:ph idx="1" type="body"/>
          </p:nvPr>
        </p:nvSpPr>
        <p:spPr>
          <a:xfrm>
            <a:off x="1261500" y="1307850"/>
            <a:ext cx="7038900" cy="3552300"/>
          </a:xfrm>
          <a:prstGeom prst="rect">
            <a:avLst/>
          </a:prstGeom>
        </p:spPr>
        <p:txBody>
          <a:bodyPr anchorCtr="0" anchor="t" bIns="91425" lIns="91425" spcFirstLastPara="1" rIns="91425" wrap="square" tIns="91425">
            <a:normAutofit lnSpcReduction="20000"/>
          </a:bodyPr>
          <a:lstStyle/>
          <a:p>
            <a:pPr indent="-311150" lvl="0" marL="457200" rtl="0" algn="l">
              <a:spcBef>
                <a:spcPts val="0"/>
              </a:spcBef>
              <a:spcAft>
                <a:spcPts val="0"/>
              </a:spcAft>
              <a:buSzPts val="1300"/>
              <a:buChar char="-"/>
            </a:pPr>
            <a:r>
              <a:rPr lang="en"/>
              <a:t>Physical prototype built but failed to take-off in testing</a:t>
            </a:r>
            <a:endParaRPr/>
          </a:p>
          <a:p>
            <a:pPr indent="-311150" lvl="0" marL="457200" rtl="0" algn="l">
              <a:spcBef>
                <a:spcPts val="0"/>
              </a:spcBef>
              <a:spcAft>
                <a:spcPts val="0"/>
              </a:spcAft>
              <a:buSzPts val="1300"/>
              <a:buChar char="-"/>
            </a:pPr>
            <a:r>
              <a:rPr lang="en"/>
              <a:t>Remote Control Implementation was tested in Matlab, but not yet </a:t>
            </a:r>
            <a:r>
              <a:rPr lang="en"/>
              <a:t>verified</a:t>
            </a:r>
            <a:r>
              <a:rPr lang="en"/>
              <a:t> in Vrep. </a:t>
            </a:r>
            <a:endParaRPr/>
          </a:p>
          <a:p>
            <a:pPr indent="0" lvl="0" marL="914400" rtl="0" algn="l">
              <a:spcBef>
                <a:spcPts val="1200"/>
              </a:spcBef>
              <a:spcAft>
                <a:spcPts val="0"/>
              </a:spcAft>
              <a:buNone/>
            </a:pPr>
            <a:r>
              <a:rPr lang="en"/>
              <a:t>The remote control</a:t>
            </a:r>
            <a:r>
              <a:rPr lang="en"/>
              <a:t> simulation </a:t>
            </a:r>
            <a:r>
              <a:rPr lang="en"/>
              <a:t>along with some autonomous functionality will be tested in the next week</a:t>
            </a:r>
            <a:endParaRPr/>
          </a:p>
          <a:p>
            <a:pPr indent="-311150" lvl="0" marL="457200" rtl="0" algn="l">
              <a:spcBef>
                <a:spcPts val="1200"/>
              </a:spcBef>
              <a:spcAft>
                <a:spcPts val="0"/>
              </a:spcAft>
              <a:buSzPts val="1300"/>
              <a:buChar char="-"/>
            </a:pPr>
            <a:r>
              <a:rPr lang="en"/>
              <a:t>Autonomous Control has not been tested</a:t>
            </a:r>
            <a:endParaRPr/>
          </a:p>
          <a:p>
            <a:pPr indent="-311150" lvl="0" marL="457200" rtl="0" algn="l">
              <a:spcBef>
                <a:spcPts val="0"/>
              </a:spcBef>
              <a:spcAft>
                <a:spcPts val="0"/>
              </a:spcAft>
              <a:buSzPts val="1300"/>
              <a:buChar char="-"/>
            </a:pPr>
            <a:r>
              <a:rPr lang="en"/>
              <a:t>Power draw test estimate drone theoretically meeting minimum flight requirements</a:t>
            </a:r>
            <a:endParaRPr/>
          </a:p>
          <a:p>
            <a:pPr indent="-311150" lvl="0" marL="457200" rtl="0" algn="l">
              <a:spcBef>
                <a:spcPts val="0"/>
              </a:spcBef>
              <a:spcAft>
                <a:spcPts val="0"/>
              </a:spcAft>
              <a:buSzPts val="1300"/>
              <a:buChar char="-"/>
            </a:pPr>
            <a:r>
              <a:rPr lang="en"/>
              <a:t>The noise test preliminarily fails to meet requirement</a:t>
            </a:r>
            <a:endParaRPr/>
          </a:p>
          <a:p>
            <a:pPr indent="0" lvl="0" marL="914400" rtl="0" algn="l">
              <a:spcBef>
                <a:spcPts val="1200"/>
              </a:spcBef>
              <a:spcAft>
                <a:spcPts val="0"/>
              </a:spcAft>
              <a:buNone/>
            </a:pPr>
            <a:r>
              <a:rPr lang="en" sz="1300"/>
              <a:t>The noise test will also be conducted again with some modifications and may meet the requirement.</a:t>
            </a:r>
            <a:endParaRPr/>
          </a:p>
          <a:p>
            <a:pPr indent="-311150" lvl="0" marL="457200" rtl="0" algn="l">
              <a:spcBef>
                <a:spcPts val="1200"/>
              </a:spcBef>
              <a:spcAft>
                <a:spcPts val="0"/>
              </a:spcAft>
              <a:buSzPts val="1300"/>
              <a:buChar char="-"/>
            </a:pPr>
            <a:r>
              <a:rPr lang="en"/>
              <a:t>The magnetometer interference test was not not conducted. </a:t>
            </a:r>
            <a:endParaRPr/>
          </a:p>
          <a:p>
            <a:pPr indent="-311150" lvl="0" marL="457200" rtl="0" algn="l">
              <a:spcBef>
                <a:spcPts val="0"/>
              </a:spcBef>
              <a:spcAft>
                <a:spcPts val="0"/>
              </a:spcAft>
              <a:buSzPts val="1300"/>
              <a:buChar char="-"/>
            </a:pPr>
            <a:r>
              <a:rPr lang="en"/>
              <a:t>Costs is believed to be within requirement, however, we were unable to estimate overhead costs </a:t>
            </a:r>
            <a:endParaRPr/>
          </a:p>
          <a:p>
            <a:pPr indent="-311150" lvl="0" marL="457200" rtl="0" algn="l">
              <a:spcBef>
                <a:spcPts val="0"/>
              </a:spcBef>
              <a:spcAft>
                <a:spcPts val="0"/>
              </a:spcAft>
              <a:buSzPts val="1300"/>
              <a:buChar char="-"/>
            </a:pPr>
            <a:r>
              <a:rPr lang="en"/>
              <a:t>We will conduct test in simulation for the Closed Loop RC and some autonomous functions in the next week. </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09" name="Shape 609"/>
        <p:cNvGrpSpPr/>
        <p:nvPr/>
      </p:nvGrpSpPr>
      <p:grpSpPr>
        <a:xfrm>
          <a:off x="0" y="0"/>
          <a:ext cx="0" cy="0"/>
          <a:chOff x="0" y="0"/>
          <a:chExt cx="0" cy="0"/>
        </a:xfrm>
      </p:grpSpPr>
      <p:sp>
        <p:nvSpPr>
          <p:cNvPr id="610" name="Google Shape;610;p5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Telemetry</a:t>
            </a:r>
            <a:r>
              <a:rPr lang="en"/>
              <a:t> Radio Transmitter and Receiver</a:t>
            </a:r>
            <a:endParaRPr/>
          </a:p>
        </p:txBody>
      </p:sp>
      <p:sp>
        <p:nvSpPr>
          <p:cNvPr id="611" name="Google Shape;611;p52"/>
          <p:cNvSpPr txBox="1"/>
          <p:nvPr>
            <p:ph idx="1" type="body"/>
          </p:nvPr>
        </p:nvSpPr>
        <p:spPr>
          <a:xfrm>
            <a:off x="1297500" y="1567550"/>
            <a:ext cx="7038900" cy="3531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 u="sng"/>
              <a:t>Requirement</a:t>
            </a:r>
            <a:r>
              <a:rPr lang="en"/>
              <a:t>: Data telemetry must be sent from drone back to user on the ground. Telemetry transmitter on drone must be compatible with Raspberry Pi and telemetry receiver on ground must plug into computer</a:t>
            </a:r>
            <a:endParaRPr/>
          </a:p>
          <a:p>
            <a:pPr indent="0" lvl="0" marL="0" rtl="0" algn="l">
              <a:spcBef>
                <a:spcPts val="1200"/>
              </a:spcBef>
              <a:spcAft>
                <a:spcPts val="0"/>
              </a:spcAft>
              <a:buNone/>
            </a:pPr>
            <a:r>
              <a:rPr b="1" lang="en" u="sng"/>
              <a:t>Results</a:t>
            </a:r>
            <a:r>
              <a:rPr lang="en"/>
              <a:t>: Holybro Telemetry Radio was chosen</a:t>
            </a:r>
            <a:endParaRPr/>
          </a:p>
          <a:p>
            <a:pPr indent="0" lvl="0" marL="0" rtl="0" algn="l">
              <a:spcBef>
                <a:spcPts val="1200"/>
              </a:spcBef>
              <a:spcAft>
                <a:spcPts val="0"/>
              </a:spcAft>
              <a:buNone/>
            </a:pPr>
            <a:r>
              <a:rPr lang="en"/>
              <a:t>Holybro Telemetry Radio:</a:t>
            </a:r>
            <a:endParaRPr/>
          </a:p>
          <a:p>
            <a:pPr indent="-311150" lvl="0" marL="457200" rtl="0" algn="l">
              <a:spcBef>
                <a:spcPts val="1200"/>
              </a:spcBef>
              <a:spcAft>
                <a:spcPts val="0"/>
              </a:spcAft>
              <a:buSzPts val="1300"/>
              <a:buChar char="●"/>
            </a:pPr>
            <a:r>
              <a:rPr lang="en"/>
              <a:t>Transmitter plugs into Raspberry Pi via UART</a:t>
            </a:r>
            <a:endParaRPr/>
          </a:p>
          <a:p>
            <a:pPr indent="-311150" lvl="0" marL="457200" rtl="0" algn="l">
              <a:spcBef>
                <a:spcPts val="0"/>
              </a:spcBef>
              <a:spcAft>
                <a:spcPts val="0"/>
              </a:spcAft>
              <a:buSzPts val="1300"/>
              <a:buChar char="●"/>
            </a:pPr>
            <a:r>
              <a:rPr lang="en"/>
              <a:t>Receiver plugs into computer via USB</a:t>
            </a:r>
            <a:endParaRPr/>
          </a:p>
        </p:txBody>
      </p:sp>
      <p:pic>
        <p:nvPicPr>
          <p:cNvPr id="612" name="Google Shape;612;p52"/>
          <p:cNvPicPr preferRelativeResize="0"/>
          <p:nvPr/>
        </p:nvPicPr>
        <p:blipFill>
          <a:blip r:embed="rId3">
            <a:alphaModFix/>
          </a:blip>
          <a:stretch>
            <a:fillRect/>
          </a:stretch>
        </p:blipFill>
        <p:spPr>
          <a:xfrm>
            <a:off x="6017600" y="2454675"/>
            <a:ext cx="2612824" cy="2612824"/>
          </a:xfrm>
          <a:prstGeom prst="rect">
            <a:avLst/>
          </a:prstGeom>
          <a:noFill/>
          <a:ln>
            <a:noFill/>
          </a:ln>
        </p:spPr>
      </p:pic>
      <p:sp>
        <p:nvSpPr>
          <p:cNvPr id="613" name="Google Shape;613;p52"/>
          <p:cNvSpPr txBox="1"/>
          <p:nvPr/>
        </p:nvSpPr>
        <p:spPr>
          <a:xfrm>
            <a:off x="5265500" y="55050"/>
            <a:ext cx="39717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Component </a:t>
            </a:r>
            <a:r>
              <a:rPr lang="en" sz="1100">
                <a:solidFill>
                  <a:schemeClr val="lt1"/>
                </a:solidFill>
                <a:latin typeface="Montserrat"/>
                <a:ea typeface="Montserrat"/>
                <a:cs typeface="Montserrat"/>
                <a:sym typeface="Montserrat"/>
              </a:rPr>
              <a:t>Requirement: RC &amp; Autonomous Control</a:t>
            </a:r>
            <a:endParaRPr sz="1100">
              <a:latin typeface="Montserrat"/>
              <a:ea typeface="Montserrat"/>
              <a:cs typeface="Montserrat"/>
              <a:sym typeface="Montserrat"/>
            </a:endParaRPr>
          </a:p>
        </p:txBody>
      </p:sp>
      <p:sp>
        <p:nvSpPr>
          <p:cNvPr id="614" name="Google Shape;614;p52"/>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8" name="Shape 618"/>
        <p:cNvGrpSpPr/>
        <p:nvPr/>
      </p:nvGrpSpPr>
      <p:grpSpPr>
        <a:xfrm>
          <a:off x="0" y="0"/>
          <a:ext cx="0" cy="0"/>
          <a:chOff x="0" y="0"/>
          <a:chExt cx="0" cy="0"/>
        </a:xfrm>
      </p:grpSpPr>
      <p:sp>
        <p:nvSpPr>
          <p:cNvPr id="619" name="Google Shape;619;p5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State Machine Designed But Not Implemented</a:t>
            </a:r>
            <a:endParaRPr/>
          </a:p>
        </p:txBody>
      </p:sp>
      <p:sp>
        <p:nvSpPr>
          <p:cNvPr id="620" name="Google Shape;620;p53"/>
          <p:cNvSpPr txBox="1"/>
          <p:nvPr>
            <p:ph idx="1" type="body"/>
          </p:nvPr>
        </p:nvSpPr>
        <p:spPr>
          <a:xfrm>
            <a:off x="1297500" y="1072375"/>
            <a:ext cx="7038900" cy="41097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 u="sng"/>
              <a:t>Expectation</a:t>
            </a:r>
            <a:r>
              <a:rPr lang="en"/>
              <a:t>: System should include start-up procedure, error checking, and systems communication</a:t>
            </a:r>
            <a:endParaRPr/>
          </a:p>
          <a:p>
            <a:pPr indent="0" lvl="0" marL="0" rtl="0" algn="l">
              <a:spcBef>
                <a:spcPts val="1200"/>
              </a:spcBef>
              <a:spcAft>
                <a:spcPts val="0"/>
              </a:spcAft>
              <a:buNone/>
            </a:pPr>
            <a:r>
              <a:rPr b="1" lang="en" u="sng"/>
              <a:t>Results</a:t>
            </a:r>
            <a:r>
              <a:rPr lang="en"/>
              <a:t>: The state machine has not been </a:t>
            </a:r>
            <a:r>
              <a:rPr lang="en"/>
              <a:t>written in code and tested yet because of delays with configuring and wiring the servos/motors; only a state machine diagram has been made: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b="1" u="sng"/>
          </a:p>
          <a:p>
            <a:pPr indent="0" lvl="0" marL="0" rtl="0" algn="l">
              <a:spcBef>
                <a:spcPts val="1200"/>
              </a:spcBef>
              <a:spcAft>
                <a:spcPts val="1200"/>
              </a:spcAft>
              <a:buNone/>
            </a:pPr>
            <a:r>
              <a:rPr b="1" lang="en" u="sng"/>
              <a:t>Conclusion</a:t>
            </a:r>
            <a:r>
              <a:rPr lang="en"/>
              <a:t>: To meet this requirement, we would need to implement this in code, starting by first integrating remote control into the state machine and testing and then adding in autonomous control afterwards</a:t>
            </a:r>
            <a:endParaRPr/>
          </a:p>
        </p:txBody>
      </p:sp>
      <p:sp>
        <p:nvSpPr>
          <p:cNvPr id="621" name="Google Shape;621;p53"/>
          <p:cNvSpPr txBox="1"/>
          <p:nvPr/>
        </p:nvSpPr>
        <p:spPr>
          <a:xfrm>
            <a:off x="5593850" y="-21150"/>
            <a:ext cx="3643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Montserrat"/>
                <a:ea typeface="Montserrat"/>
                <a:cs typeface="Montserrat"/>
                <a:sym typeface="Montserrat"/>
              </a:rPr>
              <a:t>System Requirement: RC &amp; Autonomous Control</a:t>
            </a:r>
            <a:endParaRPr sz="1100">
              <a:latin typeface="Montserrat"/>
              <a:ea typeface="Montserrat"/>
              <a:cs typeface="Montserrat"/>
              <a:sym typeface="Montserrat"/>
            </a:endParaRPr>
          </a:p>
        </p:txBody>
      </p:sp>
      <p:pic>
        <p:nvPicPr>
          <p:cNvPr id="622" name="Google Shape;622;p53"/>
          <p:cNvPicPr preferRelativeResize="0"/>
          <p:nvPr/>
        </p:nvPicPr>
        <p:blipFill>
          <a:blip r:embed="rId3">
            <a:alphaModFix/>
          </a:blip>
          <a:stretch>
            <a:fillRect/>
          </a:stretch>
        </p:blipFill>
        <p:spPr>
          <a:xfrm>
            <a:off x="2260300" y="2181650"/>
            <a:ext cx="3134075" cy="22426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5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000">
                <a:latin typeface="Arial"/>
                <a:ea typeface="Arial"/>
                <a:cs typeface="Arial"/>
                <a:sym typeface="Arial"/>
              </a:rPr>
              <a:t>Manufacturability of System Was Not Verified</a:t>
            </a:r>
            <a:endParaRPr sz="3100"/>
          </a:p>
        </p:txBody>
      </p:sp>
      <p:sp>
        <p:nvSpPr>
          <p:cNvPr id="628" name="Google Shape;628;p54"/>
          <p:cNvSpPr txBox="1"/>
          <p:nvPr>
            <p:ph idx="1" type="body"/>
          </p:nvPr>
        </p:nvSpPr>
        <p:spPr>
          <a:xfrm>
            <a:off x="518225" y="4308625"/>
            <a:ext cx="8398200" cy="889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Conclusion: All parts related to the frame of the drone have been </a:t>
            </a:r>
            <a:r>
              <a:rPr lang="en"/>
              <a:t>manufactured</a:t>
            </a:r>
            <a:r>
              <a:rPr lang="en"/>
              <a:t> using </a:t>
            </a:r>
            <a:r>
              <a:rPr lang="en"/>
              <a:t>available</a:t>
            </a:r>
            <a:r>
              <a:rPr lang="en"/>
              <a:t> equipment. The PCB was not </a:t>
            </a:r>
            <a:r>
              <a:rPr lang="en"/>
              <a:t>properly</a:t>
            </a:r>
            <a:r>
              <a:rPr lang="en"/>
              <a:t> manufactured, but it can be with slight adjustments. </a:t>
            </a:r>
            <a:endParaRPr/>
          </a:p>
        </p:txBody>
      </p:sp>
      <p:sp>
        <p:nvSpPr>
          <p:cNvPr id="629" name="Google Shape;629;p54"/>
          <p:cNvSpPr txBox="1"/>
          <p:nvPr/>
        </p:nvSpPr>
        <p:spPr>
          <a:xfrm>
            <a:off x="1290925" y="961475"/>
            <a:ext cx="65688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EB Garamond"/>
                <a:ea typeface="EB Garamond"/>
                <a:cs typeface="EB Garamond"/>
                <a:sym typeface="EB Garamond"/>
              </a:rPr>
              <a:t>Requirement: </a:t>
            </a:r>
            <a:r>
              <a:rPr lang="en" sz="1000">
                <a:solidFill>
                  <a:schemeClr val="lt1"/>
                </a:solidFill>
              </a:rPr>
              <a:t>The drone should be able to be manufactured with equipment within our workspace</a:t>
            </a:r>
            <a:endParaRPr>
              <a:solidFill>
                <a:schemeClr val="lt1"/>
              </a:solidFill>
              <a:latin typeface="Lato"/>
              <a:ea typeface="Lato"/>
              <a:cs typeface="Lato"/>
              <a:sym typeface="Lato"/>
            </a:endParaRPr>
          </a:p>
        </p:txBody>
      </p:sp>
      <p:sp>
        <p:nvSpPr>
          <p:cNvPr id="630" name="Google Shape;630;p54"/>
          <p:cNvSpPr txBox="1"/>
          <p:nvPr/>
        </p:nvSpPr>
        <p:spPr>
          <a:xfrm>
            <a:off x="1344925" y="1384050"/>
            <a:ext cx="6460800" cy="1693200"/>
          </a:xfrm>
          <a:prstGeom prst="rect">
            <a:avLst/>
          </a:prstGeom>
          <a:noFill/>
          <a:ln>
            <a:noFill/>
          </a:ln>
        </p:spPr>
        <p:txBody>
          <a:bodyPr anchorCtr="0" anchor="t" bIns="91425" lIns="91425" spcFirstLastPara="1" rIns="91425" wrap="square" tIns="91425">
            <a:spAutoFit/>
          </a:bodyPr>
          <a:lstStyle/>
          <a:p>
            <a:pPr indent="0" lvl="0" marL="457200" rtl="0" algn="l">
              <a:spcBef>
                <a:spcPts val="0"/>
              </a:spcBef>
              <a:spcAft>
                <a:spcPts val="0"/>
              </a:spcAft>
              <a:buNone/>
            </a:pPr>
            <a:r>
              <a:rPr lang="en">
                <a:solidFill>
                  <a:schemeClr val="lt1"/>
                </a:solidFill>
                <a:latin typeface="Lato"/>
                <a:ea typeface="Lato"/>
                <a:cs typeface="Lato"/>
                <a:sym typeface="Lato"/>
              </a:rPr>
              <a:t>This </a:t>
            </a:r>
            <a:r>
              <a:rPr lang="en">
                <a:solidFill>
                  <a:schemeClr val="lt1"/>
                </a:solidFill>
                <a:latin typeface="Lato"/>
                <a:ea typeface="Lato"/>
                <a:cs typeface="Lato"/>
                <a:sym typeface="Lato"/>
              </a:rPr>
              <a:t>requirement</a:t>
            </a:r>
            <a:r>
              <a:rPr lang="en">
                <a:solidFill>
                  <a:schemeClr val="lt1"/>
                </a:solidFill>
                <a:latin typeface="Lato"/>
                <a:ea typeface="Lato"/>
                <a:cs typeface="Lato"/>
                <a:sym typeface="Lato"/>
              </a:rPr>
              <a:t> was not met</a:t>
            </a:r>
            <a:endParaRPr>
              <a:solidFill>
                <a:schemeClr val="lt1"/>
              </a:solidFill>
              <a:latin typeface="Lato"/>
              <a:ea typeface="Lato"/>
              <a:cs typeface="Lato"/>
              <a:sym typeface="Lato"/>
            </a:endParaRPr>
          </a:p>
          <a:p>
            <a:pPr indent="-317500" lvl="1" marL="914400" rtl="0" algn="l">
              <a:spcBef>
                <a:spcPts val="0"/>
              </a:spcBef>
              <a:spcAft>
                <a:spcPts val="0"/>
              </a:spcAft>
              <a:buClr>
                <a:srgbClr val="FFFF00"/>
              </a:buClr>
              <a:buSzPts val="1400"/>
              <a:buFont typeface="Lato"/>
              <a:buChar char="○"/>
            </a:pPr>
            <a:r>
              <a:rPr lang="en">
                <a:solidFill>
                  <a:srgbClr val="FFFF00"/>
                </a:solidFill>
                <a:latin typeface="Lato"/>
                <a:ea typeface="Lato"/>
                <a:cs typeface="Lato"/>
                <a:sym typeface="Lato"/>
              </a:rPr>
              <a:t>Envelope: Cut and sewn from nylon sheets	|</a:t>
            </a:r>
            <a:r>
              <a:rPr lang="en">
                <a:solidFill>
                  <a:srgbClr val="FFFF00"/>
                </a:solidFill>
                <a:latin typeface="Lato"/>
                <a:ea typeface="Lato"/>
                <a:cs typeface="Lato"/>
                <a:sym typeface="Lato"/>
              </a:rPr>
              <a:t> Needs Adjustment</a:t>
            </a:r>
            <a:endParaRPr>
              <a:solidFill>
                <a:srgbClr val="FFFF00"/>
              </a:solidFill>
              <a:latin typeface="Lato"/>
              <a:ea typeface="Lato"/>
              <a:cs typeface="Lato"/>
              <a:sym typeface="Lato"/>
            </a:endParaRPr>
          </a:p>
          <a:p>
            <a:pPr indent="-317500" lvl="1" marL="914400" rtl="0" algn="l">
              <a:spcBef>
                <a:spcPts val="0"/>
              </a:spcBef>
              <a:spcAft>
                <a:spcPts val="0"/>
              </a:spcAft>
              <a:buClr>
                <a:srgbClr val="00FF00"/>
              </a:buClr>
              <a:buSzPts val="1400"/>
              <a:buFont typeface="Lato"/>
              <a:buChar char="○"/>
            </a:pPr>
            <a:r>
              <a:rPr lang="en">
                <a:solidFill>
                  <a:srgbClr val="00FF00"/>
                </a:solidFill>
                <a:latin typeface="Lato"/>
                <a:ea typeface="Lato"/>
                <a:cs typeface="Lato"/>
                <a:sym typeface="Lato"/>
              </a:rPr>
              <a:t>Electronics Brackets: 3D printed</a:t>
            </a:r>
            <a:r>
              <a:rPr lang="en">
                <a:solidFill>
                  <a:srgbClr val="00FF00"/>
                </a:solidFill>
                <a:latin typeface="Lato"/>
                <a:ea typeface="Lato"/>
                <a:cs typeface="Lato"/>
                <a:sym typeface="Lato"/>
              </a:rPr>
              <a:t> 			| Successful</a:t>
            </a:r>
            <a:endParaRPr>
              <a:solidFill>
                <a:srgbClr val="00FF00"/>
              </a:solidFill>
              <a:latin typeface="Lato"/>
              <a:ea typeface="Lato"/>
              <a:cs typeface="Lato"/>
              <a:sym typeface="Lato"/>
            </a:endParaRPr>
          </a:p>
          <a:p>
            <a:pPr indent="-317500" lvl="1" marL="914400" rtl="0" algn="l">
              <a:spcBef>
                <a:spcPts val="0"/>
              </a:spcBef>
              <a:spcAft>
                <a:spcPts val="0"/>
              </a:spcAft>
              <a:buClr>
                <a:srgbClr val="00FF00"/>
              </a:buClr>
              <a:buSzPts val="1400"/>
              <a:buFont typeface="Lato"/>
              <a:buChar char="○"/>
            </a:pPr>
            <a:r>
              <a:rPr lang="en">
                <a:solidFill>
                  <a:srgbClr val="00FF00"/>
                </a:solidFill>
                <a:latin typeface="Lato"/>
                <a:ea typeface="Lato"/>
                <a:cs typeface="Lato"/>
                <a:sym typeface="Lato"/>
              </a:rPr>
              <a:t>Mounting plates: 3D printed</a:t>
            </a:r>
            <a:r>
              <a:rPr lang="en">
                <a:solidFill>
                  <a:srgbClr val="00FF00"/>
                </a:solidFill>
                <a:latin typeface="Lato"/>
                <a:ea typeface="Lato"/>
                <a:cs typeface="Lato"/>
                <a:sym typeface="Lato"/>
              </a:rPr>
              <a:t> 				| Successful</a:t>
            </a:r>
            <a:endParaRPr>
              <a:solidFill>
                <a:srgbClr val="00FF00"/>
              </a:solidFill>
              <a:latin typeface="Lato"/>
              <a:ea typeface="Lato"/>
              <a:cs typeface="Lato"/>
              <a:sym typeface="Lato"/>
            </a:endParaRPr>
          </a:p>
          <a:p>
            <a:pPr indent="-317500" lvl="1" marL="914400" rtl="0" algn="l">
              <a:spcBef>
                <a:spcPts val="0"/>
              </a:spcBef>
              <a:spcAft>
                <a:spcPts val="0"/>
              </a:spcAft>
              <a:buClr>
                <a:srgbClr val="00FF00"/>
              </a:buClr>
              <a:buSzPts val="1400"/>
              <a:buFont typeface="Lato"/>
              <a:buChar char="○"/>
            </a:pPr>
            <a:r>
              <a:rPr lang="en">
                <a:solidFill>
                  <a:srgbClr val="00FF00"/>
                </a:solidFill>
                <a:latin typeface="Lato"/>
                <a:ea typeface="Lato"/>
                <a:cs typeface="Lato"/>
                <a:sym typeface="Lato"/>
              </a:rPr>
              <a:t>Gondola: 3D Printed 					</a:t>
            </a:r>
            <a:r>
              <a:rPr lang="en">
                <a:solidFill>
                  <a:srgbClr val="00FF00"/>
                </a:solidFill>
                <a:latin typeface="Lato"/>
                <a:ea typeface="Lato"/>
                <a:cs typeface="Lato"/>
                <a:sym typeface="Lato"/>
              </a:rPr>
              <a:t>| Successful</a:t>
            </a:r>
            <a:endParaRPr>
              <a:solidFill>
                <a:srgbClr val="00FF00"/>
              </a:solidFill>
              <a:latin typeface="Lato"/>
              <a:ea typeface="Lato"/>
              <a:cs typeface="Lato"/>
              <a:sym typeface="Lato"/>
            </a:endParaRPr>
          </a:p>
          <a:p>
            <a:pPr indent="-317500" lvl="1" marL="914400" rtl="0" algn="l">
              <a:spcBef>
                <a:spcPts val="0"/>
              </a:spcBef>
              <a:spcAft>
                <a:spcPts val="0"/>
              </a:spcAft>
              <a:buClr>
                <a:srgbClr val="00FF00"/>
              </a:buClr>
              <a:buSzPts val="1400"/>
              <a:buFont typeface="Lato"/>
              <a:buChar char="○"/>
            </a:pPr>
            <a:r>
              <a:rPr lang="en">
                <a:solidFill>
                  <a:srgbClr val="00FF00"/>
                </a:solidFill>
                <a:latin typeface="Lato"/>
                <a:ea typeface="Lato"/>
                <a:cs typeface="Lato"/>
                <a:sym typeface="Lato"/>
              </a:rPr>
              <a:t>Actuators: Mounted to envelope			| Successful</a:t>
            </a:r>
            <a:endParaRPr>
              <a:solidFill>
                <a:srgbClr val="00FF00"/>
              </a:solidFill>
              <a:latin typeface="Lato"/>
              <a:ea typeface="Lato"/>
              <a:cs typeface="Lato"/>
              <a:sym typeface="Lato"/>
            </a:endParaRPr>
          </a:p>
          <a:p>
            <a:pPr indent="-317500" lvl="1" marL="914400" rtl="0" algn="l">
              <a:spcBef>
                <a:spcPts val="0"/>
              </a:spcBef>
              <a:spcAft>
                <a:spcPts val="0"/>
              </a:spcAft>
              <a:buClr>
                <a:srgbClr val="FF0000"/>
              </a:buClr>
              <a:buSzPts val="1400"/>
              <a:buFont typeface="Lato"/>
              <a:buChar char="○"/>
            </a:pPr>
            <a:r>
              <a:rPr lang="en">
                <a:solidFill>
                  <a:srgbClr val="FF0000"/>
                </a:solidFill>
                <a:latin typeface="Lato"/>
                <a:ea typeface="Lato"/>
                <a:cs typeface="Lato"/>
                <a:sym typeface="Lato"/>
              </a:rPr>
              <a:t>PCB: Soldering 						</a:t>
            </a:r>
            <a:r>
              <a:rPr lang="en">
                <a:solidFill>
                  <a:srgbClr val="FF0000"/>
                </a:solidFill>
                <a:latin typeface="Lato"/>
                <a:ea typeface="Lato"/>
                <a:cs typeface="Lato"/>
                <a:sym typeface="Lato"/>
              </a:rPr>
              <a:t>| </a:t>
            </a:r>
            <a:r>
              <a:rPr lang="en">
                <a:solidFill>
                  <a:srgbClr val="FF0000"/>
                </a:solidFill>
                <a:latin typeface="Lato"/>
                <a:ea typeface="Lato"/>
                <a:cs typeface="Lato"/>
                <a:sym typeface="Lato"/>
              </a:rPr>
              <a:t>Failed</a:t>
            </a:r>
            <a:endParaRPr>
              <a:solidFill>
                <a:srgbClr val="FF0000"/>
              </a:solidFill>
              <a:latin typeface="Lato"/>
              <a:ea typeface="Lato"/>
              <a:cs typeface="Lato"/>
              <a:sym typeface="Lato"/>
            </a:endParaRPr>
          </a:p>
        </p:txBody>
      </p:sp>
      <p:sp>
        <p:nvSpPr>
          <p:cNvPr id="631" name="Google Shape;631;p54"/>
          <p:cNvSpPr txBox="1"/>
          <p:nvPr/>
        </p:nvSpPr>
        <p:spPr>
          <a:xfrm>
            <a:off x="1377000" y="3379375"/>
            <a:ext cx="6390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V1.9 PCB Manufacturing failed due to incorrect footprint and trace width sizes, however with the correct tools and precision it is possible for hardware to be soldered.</a:t>
            </a:r>
            <a:endParaRPr>
              <a:solidFill>
                <a:schemeClr val="lt1"/>
              </a:solidFill>
              <a:latin typeface="Lato"/>
              <a:ea typeface="Lato"/>
              <a:cs typeface="Lato"/>
              <a:sym typeface="Lato"/>
            </a:endParaRPr>
          </a:p>
        </p:txBody>
      </p:sp>
      <p:sp>
        <p:nvSpPr>
          <p:cNvPr id="632" name="Google Shape;632;p54"/>
          <p:cNvSpPr txBox="1"/>
          <p:nvPr/>
        </p:nvSpPr>
        <p:spPr>
          <a:xfrm>
            <a:off x="8006225" y="163675"/>
            <a:ext cx="987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FF0000"/>
                </a:solidFill>
              </a:rPr>
              <a:t>Not Verified</a:t>
            </a:r>
            <a:endParaRPr>
              <a:latin typeface="Lato"/>
              <a:ea typeface="Lato"/>
              <a:cs typeface="Lato"/>
              <a:sym typeface="Lato"/>
            </a:endParaRPr>
          </a:p>
        </p:txBody>
      </p:sp>
      <p:sp>
        <p:nvSpPr>
          <p:cNvPr id="633" name="Google Shape;633;p54"/>
          <p:cNvSpPr txBox="1"/>
          <p:nvPr/>
        </p:nvSpPr>
        <p:spPr>
          <a:xfrm>
            <a:off x="1377000" y="2950050"/>
            <a:ext cx="6171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Envelope was manufactured but the shape could not be correctly adjusted.</a:t>
            </a:r>
            <a:endParaRPr>
              <a:solidFill>
                <a:schemeClr val="lt1"/>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Envelope Shape Test Process</a:t>
            </a:r>
            <a:endParaRPr/>
          </a:p>
        </p:txBody>
      </p:sp>
      <p:sp>
        <p:nvSpPr>
          <p:cNvPr id="639" name="Google Shape;639;p55"/>
          <p:cNvSpPr txBox="1"/>
          <p:nvPr/>
        </p:nvSpPr>
        <p:spPr>
          <a:xfrm>
            <a:off x="1491150" y="943025"/>
            <a:ext cx="6161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Goal: </a:t>
            </a:r>
            <a:r>
              <a:rPr lang="en">
                <a:solidFill>
                  <a:schemeClr val="lt1"/>
                </a:solidFill>
                <a:latin typeface="Lato"/>
                <a:ea typeface="Lato"/>
                <a:cs typeface="Lato"/>
                <a:sym typeface="Lato"/>
              </a:rPr>
              <a:t>The dimensions should be 108”x 108”x40” (width and height diameters) &amp; holds servo brackets taught</a:t>
            </a:r>
            <a:endParaRPr>
              <a:solidFill>
                <a:schemeClr val="lt1"/>
              </a:solidFill>
              <a:latin typeface="Lato"/>
              <a:ea typeface="Lato"/>
              <a:cs typeface="Lato"/>
              <a:sym typeface="Lato"/>
            </a:endParaRPr>
          </a:p>
        </p:txBody>
      </p:sp>
      <p:sp>
        <p:nvSpPr>
          <p:cNvPr id="640" name="Google Shape;640;p55"/>
          <p:cNvSpPr txBox="1"/>
          <p:nvPr/>
        </p:nvSpPr>
        <p:spPr>
          <a:xfrm>
            <a:off x="6252850" y="55050"/>
            <a:ext cx="283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Manufactuability</a:t>
            </a:r>
            <a:endParaRPr>
              <a:latin typeface="Lato"/>
              <a:ea typeface="Lato"/>
              <a:cs typeface="Lato"/>
              <a:sym typeface="Lato"/>
            </a:endParaRPr>
          </a:p>
        </p:txBody>
      </p:sp>
      <p:sp>
        <p:nvSpPr>
          <p:cNvPr id="641" name="Google Shape;641;p55"/>
          <p:cNvSpPr txBox="1"/>
          <p:nvPr/>
        </p:nvSpPr>
        <p:spPr>
          <a:xfrm>
            <a:off x="645900" y="1457925"/>
            <a:ext cx="785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Expectation: The dimensions will be more spherical than expected, since more width was lost in the sewing process. The brackets holding the servos and propellers are expected to be held taught once the envelope is fully inflated.</a:t>
            </a:r>
            <a:endParaRPr>
              <a:solidFill>
                <a:schemeClr val="lt1"/>
              </a:solidFill>
              <a:latin typeface="Lato"/>
              <a:ea typeface="Lato"/>
              <a:cs typeface="Lato"/>
              <a:sym typeface="Lato"/>
            </a:endParaRPr>
          </a:p>
        </p:txBody>
      </p:sp>
      <p:pic>
        <p:nvPicPr>
          <p:cNvPr id="642" name="Google Shape;642;p55"/>
          <p:cNvPicPr preferRelativeResize="0"/>
          <p:nvPr/>
        </p:nvPicPr>
        <p:blipFill>
          <a:blip r:embed="rId3">
            <a:alphaModFix/>
          </a:blip>
          <a:stretch>
            <a:fillRect/>
          </a:stretch>
        </p:blipFill>
        <p:spPr>
          <a:xfrm>
            <a:off x="152400" y="2715925"/>
            <a:ext cx="8839198" cy="1649343"/>
          </a:xfrm>
          <a:prstGeom prst="rect">
            <a:avLst/>
          </a:prstGeom>
          <a:noFill/>
          <a:ln>
            <a:noFill/>
          </a:ln>
        </p:spPr>
      </p:pic>
      <p:sp>
        <p:nvSpPr>
          <p:cNvPr id="643" name="Google Shape;643;p55"/>
          <p:cNvSpPr txBox="1"/>
          <p:nvPr/>
        </p:nvSpPr>
        <p:spPr>
          <a:xfrm>
            <a:off x="1359900" y="2223625"/>
            <a:ext cx="642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Several envelope </a:t>
            </a:r>
            <a:r>
              <a:rPr lang="en">
                <a:solidFill>
                  <a:schemeClr val="lt1"/>
                </a:solidFill>
                <a:latin typeface="Lato"/>
                <a:ea typeface="Lato"/>
                <a:cs typeface="Lato"/>
                <a:sym typeface="Lato"/>
              </a:rPr>
              <a:t>inflation</a:t>
            </a:r>
            <a:r>
              <a:rPr lang="en">
                <a:solidFill>
                  <a:schemeClr val="lt1"/>
                </a:solidFill>
                <a:latin typeface="Lato"/>
                <a:ea typeface="Lato"/>
                <a:cs typeface="Lato"/>
                <a:sym typeface="Lato"/>
              </a:rPr>
              <a:t> tests </a:t>
            </a:r>
            <a:r>
              <a:rPr lang="en">
                <a:solidFill>
                  <a:schemeClr val="lt1"/>
                </a:solidFill>
                <a:latin typeface="Lato"/>
                <a:ea typeface="Lato"/>
                <a:cs typeface="Lato"/>
                <a:sym typeface="Lato"/>
              </a:rPr>
              <a:t>were</a:t>
            </a:r>
            <a:r>
              <a:rPr lang="en">
                <a:solidFill>
                  <a:schemeClr val="lt1"/>
                </a:solidFill>
                <a:latin typeface="Lato"/>
                <a:ea typeface="Lato"/>
                <a:cs typeface="Lato"/>
                <a:sym typeface="Lato"/>
              </a:rPr>
              <a:t> conducted with the following </a:t>
            </a:r>
            <a:r>
              <a:rPr lang="en">
                <a:solidFill>
                  <a:schemeClr val="lt1"/>
                </a:solidFill>
                <a:latin typeface="Lato"/>
                <a:ea typeface="Lato"/>
                <a:cs typeface="Lato"/>
                <a:sym typeface="Lato"/>
              </a:rPr>
              <a:t>procedures</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47" name="Shape 647"/>
        <p:cNvGrpSpPr/>
        <p:nvPr/>
      </p:nvGrpSpPr>
      <p:grpSpPr>
        <a:xfrm>
          <a:off x="0" y="0"/>
          <a:ext cx="0" cy="0"/>
          <a:chOff x="0" y="0"/>
          <a:chExt cx="0" cy="0"/>
        </a:xfrm>
      </p:grpSpPr>
      <p:sp>
        <p:nvSpPr>
          <p:cNvPr id="648" name="Google Shape;648;p5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Detailed Envelope </a:t>
            </a:r>
            <a:r>
              <a:rPr lang="en"/>
              <a:t>Inflation</a:t>
            </a:r>
            <a:r>
              <a:rPr lang="en"/>
              <a:t> P</a:t>
            </a:r>
            <a:r>
              <a:rPr lang="en"/>
              <a:t>rocedure</a:t>
            </a:r>
            <a:endParaRPr/>
          </a:p>
        </p:txBody>
      </p:sp>
      <p:sp>
        <p:nvSpPr>
          <p:cNvPr id="649" name="Google Shape;649;p5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en" sz="1200">
                <a:latin typeface="Arial"/>
                <a:ea typeface="Arial"/>
                <a:cs typeface="Arial"/>
                <a:sym typeface="Arial"/>
              </a:rPr>
              <a:t>Procedure:</a:t>
            </a:r>
            <a:endParaRPr sz="1200">
              <a:latin typeface="Arial"/>
              <a:ea typeface="Arial"/>
              <a:cs typeface="Arial"/>
              <a:sym typeface="Arial"/>
            </a:endParaRPr>
          </a:p>
          <a:p>
            <a:pPr indent="-304800" lvl="0" marL="457200" rtl="0" algn="l">
              <a:lnSpc>
                <a:spcPct val="100000"/>
              </a:lnSpc>
              <a:spcBef>
                <a:spcPts val="0"/>
              </a:spcBef>
              <a:spcAft>
                <a:spcPts val="0"/>
              </a:spcAft>
              <a:buClr>
                <a:schemeClr val="lt1"/>
              </a:buClr>
              <a:buSzPts val="1200"/>
              <a:buFont typeface="Arial"/>
              <a:buAutoNum type="arabicPeriod"/>
            </a:pPr>
            <a:r>
              <a:rPr lang="en" sz="1200">
                <a:latin typeface="Arial"/>
                <a:ea typeface="Arial"/>
                <a:cs typeface="Arial"/>
                <a:sym typeface="Arial"/>
              </a:rPr>
              <a:t>Clear area of hazards</a:t>
            </a:r>
            <a:endParaRPr sz="1200">
              <a:latin typeface="Arial"/>
              <a:ea typeface="Arial"/>
              <a:cs typeface="Arial"/>
              <a:sym typeface="Arial"/>
            </a:endParaRPr>
          </a:p>
          <a:p>
            <a:pPr indent="-304800" lvl="0" marL="457200" rtl="0" algn="l">
              <a:lnSpc>
                <a:spcPct val="100000"/>
              </a:lnSpc>
              <a:spcBef>
                <a:spcPts val="0"/>
              </a:spcBef>
              <a:spcAft>
                <a:spcPts val="0"/>
              </a:spcAft>
              <a:buClr>
                <a:schemeClr val="lt1"/>
              </a:buClr>
              <a:buSzPts val="1200"/>
              <a:buFont typeface="Arial"/>
              <a:buAutoNum type="arabicPeriod"/>
            </a:pPr>
            <a:r>
              <a:rPr lang="en" sz="1200">
                <a:latin typeface="Arial"/>
                <a:ea typeface="Arial"/>
                <a:cs typeface="Arial"/>
                <a:sym typeface="Arial"/>
              </a:rPr>
              <a:t>Layout uninflated envelope flat</a:t>
            </a:r>
            <a:endParaRPr sz="1200">
              <a:latin typeface="Arial"/>
              <a:ea typeface="Arial"/>
              <a:cs typeface="Arial"/>
              <a:sym typeface="Arial"/>
            </a:endParaRPr>
          </a:p>
          <a:p>
            <a:pPr indent="-304800" lvl="0" marL="457200" rtl="0" algn="l">
              <a:lnSpc>
                <a:spcPct val="100000"/>
              </a:lnSpc>
              <a:spcBef>
                <a:spcPts val="0"/>
              </a:spcBef>
              <a:spcAft>
                <a:spcPts val="0"/>
              </a:spcAft>
              <a:buClr>
                <a:schemeClr val="lt1"/>
              </a:buClr>
              <a:buSzPts val="1200"/>
              <a:buFont typeface="Arial"/>
              <a:buAutoNum type="arabicPeriod"/>
            </a:pPr>
            <a:r>
              <a:rPr lang="en" sz="1200">
                <a:latin typeface="Arial"/>
                <a:ea typeface="Arial"/>
                <a:cs typeface="Arial"/>
                <a:sym typeface="Arial"/>
              </a:rPr>
              <a:t>Inflate Lift Bag inside envelope using shop </a:t>
            </a:r>
            <a:r>
              <a:rPr lang="en" sz="1200">
                <a:latin typeface="Arial"/>
                <a:ea typeface="Arial"/>
                <a:cs typeface="Arial"/>
                <a:sym typeface="Arial"/>
              </a:rPr>
              <a:t>vacuum</a:t>
            </a:r>
            <a:endParaRPr sz="1200">
              <a:latin typeface="Arial"/>
              <a:ea typeface="Arial"/>
              <a:cs typeface="Arial"/>
              <a:sym typeface="Arial"/>
            </a:endParaRPr>
          </a:p>
          <a:p>
            <a:pPr indent="-304800" lvl="1" marL="914400" rtl="0" algn="l">
              <a:lnSpc>
                <a:spcPct val="100000"/>
              </a:lnSpc>
              <a:spcBef>
                <a:spcPts val="0"/>
              </a:spcBef>
              <a:spcAft>
                <a:spcPts val="0"/>
              </a:spcAft>
              <a:buClr>
                <a:schemeClr val="lt1"/>
              </a:buClr>
              <a:buSzPts val="1200"/>
              <a:buFont typeface="Arial"/>
              <a:buAutoNum type="alphaLcPeriod"/>
            </a:pPr>
            <a:r>
              <a:rPr lang="en" sz="1200">
                <a:latin typeface="Arial"/>
                <a:ea typeface="Arial"/>
                <a:cs typeface="Arial"/>
                <a:sym typeface="Arial"/>
              </a:rPr>
              <a:t>Adjustments of how the envelope is resting on the lift bag needs to be made during inflation so that 3D parts do not hit the lift bag at a strange angle.</a:t>
            </a:r>
            <a:endParaRPr sz="1200">
              <a:latin typeface="Arial"/>
              <a:ea typeface="Arial"/>
              <a:cs typeface="Arial"/>
              <a:sym typeface="Arial"/>
            </a:endParaRPr>
          </a:p>
          <a:p>
            <a:pPr indent="-304800" lvl="1" marL="914400" rtl="0" algn="l">
              <a:lnSpc>
                <a:spcPct val="100000"/>
              </a:lnSpc>
              <a:spcBef>
                <a:spcPts val="0"/>
              </a:spcBef>
              <a:spcAft>
                <a:spcPts val="0"/>
              </a:spcAft>
              <a:buClr>
                <a:schemeClr val="lt1"/>
              </a:buClr>
              <a:buSzPts val="1200"/>
              <a:buFont typeface="Arial"/>
              <a:buAutoNum type="alphaLcPeriod"/>
            </a:pPr>
            <a:r>
              <a:rPr lang="en" sz="1200">
                <a:latin typeface="Arial"/>
                <a:ea typeface="Arial"/>
                <a:cs typeface="Arial"/>
                <a:sym typeface="Arial"/>
              </a:rPr>
              <a:t>The opening of the balloon should also be kept center as it naturally wants to rotate</a:t>
            </a:r>
            <a:endParaRPr sz="1200">
              <a:latin typeface="Arial"/>
              <a:ea typeface="Arial"/>
              <a:cs typeface="Arial"/>
              <a:sym typeface="Arial"/>
            </a:endParaRPr>
          </a:p>
          <a:p>
            <a:pPr indent="-304800" lvl="0" marL="457200" rtl="0" algn="l">
              <a:lnSpc>
                <a:spcPct val="100000"/>
              </a:lnSpc>
              <a:spcBef>
                <a:spcPts val="0"/>
              </a:spcBef>
              <a:spcAft>
                <a:spcPts val="0"/>
              </a:spcAft>
              <a:buClr>
                <a:schemeClr val="lt1"/>
              </a:buClr>
              <a:buSzPts val="1200"/>
              <a:buFont typeface="Arial"/>
              <a:buAutoNum type="arabicPeriod"/>
            </a:pPr>
            <a:r>
              <a:rPr lang="en" sz="1200">
                <a:latin typeface="Arial"/>
                <a:ea typeface="Arial"/>
                <a:cs typeface="Arial"/>
                <a:sym typeface="Arial"/>
              </a:rPr>
              <a:t>Tie off balloon mouth with rubber bands</a:t>
            </a:r>
            <a:endParaRPr sz="1200">
              <a:latin typeface="Arial"/>
              <a:ea typeface="Arial"/>
              <a:cs typeface="Arial"/>
              <a:sym typeface="Arial"/>
            </a:endParaRPr>
          </a:p>
          <a:p>
            <a:pPr indent="-304800" lvl="0" marL="457200" rtl="0" algn="l">
              <a:lnSpc>
                <a:spcPct val="100000"/>
              </a:lnSpc>
              <a:spcBef>
                <a:spcPts val="0"/>
              </a:spcBef>
              <a:spcAft>
                <a:spcPts val="0"/>
              </a:spcAft>
              <a:buClr>
                <a:schemeClr val="lt1"/>
              </a:buClr>
              <a:buSzPts val="1200"/>
              <a:buFont typeface="Arial"/>
              <a:buAutoNum type="arabicPeriod"/>
            </a:pPr>
            <a:r>
              <a:rPr lang="en" sz="1200">
                <a:latin typeface="Arial"/>
                <a:ea typeface="Arial"/>
                <a:cs typeface="Arial"/>
                <a:sym typeface="Arial"/>
              </a:rPr>
              <a:t>3D parts are checked to be held thought</a:t>
            </a:r>
            <a:endParaRPr sz="1200">
              <a:latin typeface="Arial"/>
              <a:ea typeface="Arial"/>
              <a:cs typeface="Arial"/>
              <a:sym typeface="Arial"/>
            </a:endParaRPr>
          </a:p>
          <a:p>
            <a:pPr indent="-304800" lvl="0" marL="457200" rtl="0" algn="l">
              <a:lnSpc>
                <a:spcPct val="100000"/>
              </a:lnSpc>
              <a:spcBef>
                <a:spcPts val="0"/>
              </a:spcBef>
              <a:spcAft>
                <a:spcPts val="0"/>
              </a:spcAft>
              <a:buClr>
                <a:schemeClr val="lt1"/>
              </a:buClr>
              <a:buSzPts val="1200"/>
              <a:buFont typeface="Arial"/>
              <a:buAutoNum type="arabicPeriod"/>
            </a:pPr>
            <a:r>
              <a:rPr lang="en" sz="1200">
                <a:latin typeface="Arial"/>
                <a:ea typeface="Arial"/>
                <a:cs typeface="Arial"/>
                <a:sym typeface="Arial"/>
              </a:rPr>
              <a:t>Measure horizontal and vertical circumference of the fully inflated envelope to calculate dimensions</a:t>
            </a:r>
            <a:endParaRPr sz="1200">
              <a:latin typeface="Arial"/>
              <a:ea typeface="Arial"/>
              <a:cs typeface="Arial"/>
              <a:sym typeface="Arial"/>
            </a:endParaRPr>
          </a:p>
          <a:p>
            <a:pPr indent="0" lvl="0" marL="0" rtl="0" algn="l">
              <a:spcBef>
                <a:spcPts val="0"/>
              </a:spcBef>
              <a:spcAft>
                <a:spcPts val="1200"/>
              </a:spcAft>
              <a:buNone/>
            </a:pPr>
            <a:r>
              <a:t/>
            </a:r>
            <a:endParaRPr/>
          </a:p>
        </p:txBody>
      </p:sp>
      <p:sp>
        <p:nvSpPr>
          <p:cNvPr id="650" name="Google Shape;650;p56"/>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pic>
        <p:nvPicPr>
          <p:cNvPr id="655" name="Google Shape;655;p57"/>
          <p:cNvPicPr preferRelativeResize="0"/>
          <p:nvPr/>
        </p:nvPicPr>
        <p:blipFill rotWithShape="1">
          <a:blip r:embed="rId3">
            <a:alphaModFix/>
          </a:blip>
          <a:srcRect b="0" l="16256" r="9581" t="0"/>
          <a:stretch/>
        </p:blipFill>
        <p:spPr>
          <a:xfrm>
            <a:off x="5166775" y="1091125"/>
            <a:ext cx="1561001" cy="1578735"/>
          </a:xfrm>
          <a:prstGeom prst="rect">
            <a:avLst/>
          </a:prstGeom>
          <a:noFill/>
          <a:ln>
            <a:noFill/>
          </a:ln>
        </p:spPr>
      </p:pic>
      <p:pic>
        <p:nvPicPr>
          <p:cNvPr id="656" name="Google Shape;656;p57"/>
          <p:cNvPicPr preferRelativeResize="0"/>
          <p:nvPr/>
        </p:nvPicPr>
        <p:blipFill rotWithShape="1">
          <a:blip r:embed="rId4">
            <a:alphaModFix/>
          </a:blip>
          <a:srcRect b="22529" l="13836" r="39322" t="35763"/>
          <a:stretch/>
        </p:blipFill>
        <p:spPr>
          <a:xfrm>
            <a:off x="7191925" y="975012"/>
            <a:ext cx="1427624" cy="1694848"/>
          </a:xfrm>
          <a:prstGeom prst="rect">
            <a:avLst/>
          </a:prstGeom>
          <a:noFill/>
          <a:ln>
            <a:noFill/>
          </a:ln>
        </p:spPr>
      </p:pic>
      <p:cxnSp>
        <p:nvCxnSpPr>
          <p:cNvPr id="657" name="Google Shape;657;p57"/>
          <p:cNvCxnSpPr/>
          <p:nvPr/>
        </p:nvCxnSpPr>
        <p:spPr>
          <a:xfrm>
            <a:off x="5945425" y="936025"/>
            <a:ext cx="1800" cy="1809900"/>
          </a:xfrm>
          <a:prstGeom prst="straightConnector1">
            <a:avLst/>
          </a:prstGeom>
          <a:noFill/>
          <a:ln cap="flat" cmpd="sng" w="9525">
            <a:solidFill>
              <a:srgbClr val="FF0000"/>
            </a:solidFill>
            <a:prstDash val="dash"/>
            <a:round/>
            <a:headEnd len="med" w="med" type="diamond"/>
            <a:tailEnd len="med" w="med" type="diamond"/>
          </a:ln>
        </p:spPr>
      </p:cxnSp>
      <p:cxnSp>
        <p:nvCxnSpPr>
          <p:cNvPr id="658" name="Google Shape;658;p57"/>
          <p:cNvCxnSpPr>
            <a:stCxn id="655" idx="1"/>
          </p:cNvCxnSpPr>
          <p:nvPr/>
        </p:nvCxnSpPr>
        <p:spPr>
          <a:xfrm>
            <a:off x="5166775" y="1880493"/>
            <a:ext cx="1560900" cy="0"/>
          </a:xfrm>
          <a:prstGeom prst="straightConnector1">
            <a:avLst/>
          </a:prstGeom>
          <a:noFill/>
          <a:ln cap="flat" cmpd="sng" w="9525">
            <a:solidFill>
              <a:srgbClr val="0000FF"/>
            </a:solidFill>
            <a:prstDash val="solid"/>
            <a:round/>
            <a:headEnd len="med" w="med" type="diamond"/>
            <a:tailEnd len="med" w="med" type="diamond"/>
          </a:ln>
        </p:spPr>
      </p:cxnSp>
      <p:sp>
        <p:nvSpPr>
          <p:cNvPr id="659" name="Google Shape;659;p57"/>
          <p:cNvSpPr txBox="1"/>
          <p:nvPr/>
        </p:nvSpPr>
        <p:spPr>
          <a:xfrm>
            <a:off x="5864650" y="1241675"/>
            <a:ext cx="5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102”</a:t>
            </a:r>
            <a:endParaRPr>
              <a:solidFill>
                <a:srgbClr val="FF0000"/>
              </a:solidFill>
              <a:latin typeface="Lato"/>
              <a:ea typeface="Lato"/>
              <a:cs typeface="Lato"/>
              <a:sym typeface="Lato"/>
            </a:endParaRPr>
          </a:p>
        </p:txBody>
      </p:sp>
      <p:sp>
        <p:nvSpPr>
          <p:cNvPr id="660" name="Google Shape;660;p57"/>
          <p:cNvSpPr txBox="1"/>
          <p:nvPr/>
        </p:nvSpPr>
        <p:spPr>
          <a:xfrm>
            <a:off x="5230200" y="1597100"/>
            <a:ext cx="580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latin typeface="Lato"/>
                <a:ea typeface="Lato"/>
                <a:cs typeface="Lato"/>
                <a:sym typeface="Lato"/>
              </a:rPr>
              <a:t>69”</a:t>
            </a:r>
            <a:endParaRPr>
              <a:solidFill>
                <a:srgbClr val="0000FF"/>
              </a:solidFill>
              <a:latin typeface="Lato"/>
              <a:ea typeface="Lato"/>
              <a:cs typeface="Lato"/>
              <a:sym typeface="Lato"/>
            </a:endParaRPr>
          </a:p>
        </p:txBody>
      </p:sp>
      <p:sp>
        <p:nvSpPr>
          <p:cNvPr id="661" name="Google Shape;661;p57"/>
          <p:cNvSpPr txBox="1"/>
          <p:nvPr/>
        </p:nvSpPr>
        <p:spPr>
          <a:xfrm>
            <a:off x="5166775" y="2726938"/>
            <a:ext cx="164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Envelope shape after final inflation test</a:t>
            </a:r>
            <a:endParaRPr>
              <a:solidFill>
                <a:schemeClr val="lt1"/>
              </a:solidFill>
              <a:latin typeface="Lato"/>
              <a:ea typeface="Lato"/>
              <a:cs typeface="Lato"/>
              <a:sym typeface="Lato"/>
            </a:endParaRPr>
          </a:p>
        </p:txBody>
      </p:sp>
      <p:sp>
        <p:nvSpPr>
          <p:cNvPr id="662" name="Google Shape;662;p57"/>
          <p:cNvSpPr txBox="1"/>
          <p:nvPr/>
        </p:nvSpPr>
        <p:spPr>
          <a:xfrm>
            <a:off x="7141350" y="2809113"/>
            <a:ext cx="1641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Servo shaft held taught during inflation test</a:t>
            </a:r>
            <a:endParaRPr>
              <a:solidFill>
                <a:schemeClr val="lt1"/>
              </a:solidFill>
              <a:latin typeface="Lato"/>
              <a:ea typeface="Lato"/>
              <a:cs typeface="Lato"/>
              <a:sym typeface="Lato"/>
            </a:endParaRPr>
          </a:p>
        </p:txBody>
      </p:sp>
      <p:sp>
        <p:nvSpPr>
          <p:cNvPr id="663" name="Google Shape;663;p57"/>
          <p:cNvSpPr txBox="1"/>
          <p:nvPr/>
        </p:nvSpPr>
        <p:spPr>
          <a:xfrm>
            <a:off x="92400" y="3679525"/>
            <a:ext cx="90516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Conclusion: The Envelopes best dimensions were 102”x102”x69” which does not meet the </a:t>
            </a:r>
            <a:r>
              <a:rPr lang="en">
                <a:solidFill>
                  <a:schemeClr val="lt1"/>
                </a:solidFill>
                <a:latin typeface="Lato"/>
                <a:ea typeface="Lato"/>
                <a:cs typeface="Lato"/>
                <a:sym typeface="Lato"/>
              </a:rPr>
              <a:t>requirement.</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a new envelope would have to be fabricated in order to further correct the shape, further the lift bag naturally wants to take the shape of a </a:t>
            </a:r>
            <a:r>
              <a:rPr lang="en">
                <a:solidFill>
                  <a:schemeClr val="lt1"/>
                </a:solidFill>
                <a:latin typeface="Lato"/>
                <a:ea typeface="Lato"/>
                <a:cs typeface="Lato"/>
                <a:sym typeface="Lato"/>
              </a:rPr>
              <a:t>sphere</a:t>
            </a:r>
            <a:r>
              <a:rPr lang="en">
                <a:solidFill>
                  <a:schemeClr val="lt1"/>
                </a:solidFill>
                <a:latin typeface="Lato"/>
                <a:ea typeface="Lato"/>
                <a:cs typeface="Lato"/>
                <a:sym typeface="Lato"/>
              </a:rPr>
              <a:t> which causes its to apply a large amount of force capable of </a:t>
            </a:r>
            <a:r>
              <a:rPr lang="en">
                <a:solidFill>
                  <a:schemeClr val="lt1"/>
                </a:solidFill>
                <a:latin typeface="Lato"/>
                <a:ea typeface="Lato"/>
                <a:cs typeface="Lato"/>
                <a:sym typeface="Lato"/>
              </a:rPr>
              <a:t>breaking</a:t>
            </a:r>
            <a:r>
              <a:rPr lang="en">
                <a:solidFill>
                  <a:schemeClr val="lt1"/>
                </a:solidFill>
                <a:latin typeface="Lato"/>
                <a:ea typeface="Lato"/>
                <a:cs typeface="Lato"/>
                <a:sym typeface="Lato"/>
              </a:rPr>
              <a:t> poorly done </a:t>
            </a:r>
            <a:r>
              <a:rPr lang="en">
                <a:solidFill>
                  <a:schemeClr val="lt1"/>
                </a:solidFill>
                <a:latin typeface="Lato"/>
                <a:ea typeface="Lato"/>
                <a:cs typeface="Lato"/>
                <a:sym typeface="Lato"/>
              </a:rPr>
              <a:t>stitching</a:t>
            </a:r>
            <a:r>
              <a:rPr lang="en">
                <a:solidFill>
                  <a:schemeClr val="lt1"/>
                </a:solidFill>
                <a:latin typeface="Lato"/>
                <a:ea typeface="Lato"/>
                <a:cs typeface="Lato"/>
                <a:sym typeface="Lato"/>
              </a:rPr>
              <a:t>.</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Fabrication of an envelope using nylon and stitching has been proven plausible but has </a:t>
            </a:r>
            <a:r>
              <a:rPr lang="en">
                <a:solidFill>
                  <a:schemeClr val="lt1"/>
                </a:solidFill>
                <a:latin typeface="Lato"/>
                <a:ea typeface="Lato"/>
                <a:cs typeface="Lato"/>
                <a:sym typeface="Lato"/>
              </a:rPr>
              <a:t>obstacles</a:t>
            </a:r>
            <a:r>
              <a:rPr lang="en">
                <a:solidFill>
                  <a:schemeClr val="lt1"/>
                </a:solidFill>
                <a:latin typeface="Lato"/>
                <a:ea typeface="Lato"/>
                <a:cs typeface="Lato"/>
                <a:sym typeface="Lato"/>
              </a:rPr>
              <a:t> that still need to be overcome.</a:t>
            </a:r>
            <a:endParaRPr>
              <a:solidFill>
                <a:schemeClr val="lt1"/>
              </a:solidFill>
              <a:latin typeface="Lato"/>
              <a:ea typeface="Lato"/>
              <a:cs typeface="Lato"/>
              <a:sym typeface="Lato"/>
            </a:endParaRPr>
          </a:p>
        </p:txBody>
      </p:sp>
      <p:sp>
        <p:nvSpPr>
          <p:cNvPr id="664" name="Google Shape;664;p57"/>
          <p:cNvSpPr txBox="1"/>
          <p:nvPr>
            <p:ph type="title"/>
          </p:nvPr>
        </p:nvSpPr>
        <p:spPr>
          <a:xfrm>
            <a:off x="1307800" y="2034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of </a:t>
            </a:r>
            <a:r>
              <a:rPr lang="en"/>
              <a:t>Envelope  Shape Test</a:t>
            </a:r>
            <a:endParaRPr/>
          </a:p>
        </p:txBody>
      </p:sp>
      <p:sp>
        <p:nvSpPr>
          <p:cNvPr id="665" name="Google Shape;665;p57"/>
          <p:cNvSpPr txBox="1"/>
          <p:nvPr/>
        </p:nvSpPr>
        <p:spPr>
          <a:xfrm>
            <a:off x="6252850" y="55050"/>
            <a:ext cx="283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Manufactuability</a:t>
            </a:r>
            <a:endParaRPr>
              <a:latin typeface="Lato"/>
              <a:ea typeface="Lato"/>
              <a:cs typeface="Lato"/>
              <a:sym typeface="Lato"/>
            </a:endParaRPr>
          </a:p>
        </p:txBody>
      </p:sp>
      <p:graphicFrame>
        <p:nvGraphicFramePr>
          <p:cNvPr id="666" name="Google Shape;666;p57"/>
          <p:cNvGraphicFramePr/>
          <p:nvPr/>
        </p:nvGraphicFramePr>
        <p:xfrm>
          <a:off x="1185200" y="1647775"/>
          <a:ext cx="3000000" cy="3000000"/>
        </p:xfrm>
        <a:graphic>
          <a:graphicData uri="http://schemas.openxmlformats.org/drawingml/2006/table">
            <a:tbl>
              <a:tblPr>
                <a:noFill/>
                <a:tableStyleId>{0D7489A5-CED5-4134-9D81-155F2952C64D}</a:tableStyleId>
              </a:tblPr>
              <a:tblGrid>
                <a:gridCol w="838875"/>
                <a:gridCol w="1450850"/>
                <a:gridCol w="1497125"/>
              </a:tblGrid>
              <a:tr h="396200">
                <a:tc>
                  <a:txBody>
                    <a:bodyPr/>
                    <a:lstStyle/>
                    <a:p>
                      <a:pPr indent="0" lvl="0" marL="0" rtl="0" algn="l">
                        <a:spcBef>
                          <a:spcPts val="0"/>
                        </a:spcBef>
                        <a:spcAft>
                          <a:spcPts val="0"/>
                        </a:spcAft>
                        <a:buNone/>
                      </a:pPr>
                      <a:r>
                        <a:rPr lang="en">
                          <a:solidFill>
                            <a:schemeClr val="lt1"/>
                          </a:solidFill>
                        </a:rPr>
                        <a:t>Version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Circumferences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Diameters</a:t>
                      </a:r>
                      <a:endParaRPr>
                        <a:solidFill>
                          <a:schemeClr val="lt1"/>
                        </a:solidFill>
                      </a:endParaRPr>
                    </a:p>
                  </a:txBody>
                  <a:tcPr marT="91425" marB="91425" marR="91425" marL="91425"/>
                </a:tc>
              </a:tr>
              <a:tr h="365775">
                <a:tc>
                  <a:txBody>
                    <a:bodyPr/>
                    <a:lstStyle/>
                    <a:p>
                      <a:pPr indent="0" lvl="0" marL="0" rtl="0" algn="l">
                        <a:spcBef>
                          <a:spcPts val="0"/>
                        </a:spcBef>
                        <a:spcAft>
                          <a:spcPts val="0"/>
                        </a:spcAft>
                        <a:buNone/>
                      </a:pPr>
                      <a:r>
                        <a:rPr lang="en">
                          <a:solidFill>
                            <a:schemeClr val="lt1"/>
                          </a:solidFill>
                        </a:rPr>
                        <a:t>Goal</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255” &amp; 339”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108x108x40”</a:t>
                      </a:r>
                      <a:endParaRPr>
                        <a:solidFill>
                          <a:schemeClr val="lt1"/>
                        </a:solidFill>
                      </a:endParaRPr>
                    </a:p>
                  </a:txBody>
                  <a:tcPr marT="91425" marB="91425" marR="91425" marL="91425"/>
                </a:tc>
              </a:tr>
              <a:tr h="342150">
                <a:tc>
                  <a:txBody>
                    <a:bodyPr/>
                    <a:lstStyle/>
                    <a:p>
                      <a:pPr indent="0" lvl="0" marL="0" rtl="0" algn="l">
                        <a:spcBef>
                          <a:spcPts val="0"/>
                        </a:spcBef>
                        <a:spcAft>
                          <a:spcPts val="0"/>
                        </a:spcAft>
                        <a:buNone/>
                      </a:pPr>
                      <a:r>
                        <a:rPr lang="en">
                          <a:solidFill>
                            <a:schemeClr val="lt1"/>
                          </a:solidFill>
                        </a:rPr>
                        <a:t>V1</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284” &amp; 309”</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98.4x98.4x81.7”</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V5</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269” &amp; 308”</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98x98x71.1”</a:t>
                      </a:r>
                      <a:endParaRPr>
                        <a:solidFill>
                          <a:schemeClr val="lt1"/>
                        </a:solidFill>
                      </a:endParaRPr>
                    </a:p>
                  </a:txBody>
                  <a:tcPr marT="91425" marB="91425" marR="91425" marL="91425"/>
                </a:tc>
              </a:tr>
              <a:tr h="381000">
                <a:tc>
                  <a:txBody>
                    <a:bodyPr/>
                    <a:lstStyle/>
                    <a:p>
                      <a:pPr indent="0" lvl="0" marL="0" rtl="0" algn="l">
                        <a:spcBef>
                          <a:spcPts val="0"/>
                        </a:spcBef>
                        <a:spcAft>
                          <a:spcPts val="0"/>
                        </a:spcAft>
                        <a:buNone/>
                      </a:pPr>
                      <a:r>
                        <a:rPr lang="en">
                          <a:solidFill>
                            <a:schemeClr val="lt1"/>
                          </a:solidFill>
                        </a:rPr>
                        <a:t>V7</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276” &amp; 322”</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102x102x70”</a:t>
                      </a:r>
                      <a:endParaRPr>
                        <a:solidFill>
                          <a:schemeClr val="lt1"/>
                        </a:solidFill>
                      </a:endParaRPr>
                    </a:p>
                  </a:txBody>
                  <a:tcPr marT="91425" marB="91425" marR="91425" marL="91425"/>
                </a:tc>
              </a:tr>
            </a:tbl>
          </a:graphicData>
        </a:graphic>
      </p:graphicFrame>
      <p:sp>
        <p:nvSpPr>
          <p:cNvPr id="667" name="Google Shape;667;p57"/>
          <p:cNvSpPr txBox="1"/>
          <p:nvPr/>
        </p:nvSpPr>
        <p:spPr>
          <a:xfrm>
            <a:off x="1492063" y="1217475"/>
            <a:ext cx="317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Specs of </a:t>
            </a:r>
            <a:r>
              <a:rPr lang="en">
                <a:solidFill>
                  <a:schemeClr val="lt1"/>
                </a:solidFill>
                <a:latin typeface="Lato"/>
                <a:ea typeface="Lato"/>
                <a:cs typeface="Lato"/>
                <a:sym typeface="Lato"/>
              </a:rPr>
              <a:t>significant</a:t>
            </a:r>
            <a:r>
              <a:rPr lang="en">
                <a:solidFill>
                  <a:schemeClr val="lt1"/>
                </a:solidFill>
                <a:latin typeface="Lato"/>
                <a:ea typeface="Lato"/>
                <a:cs typeface="Lato"/>
                <a:sym typeface="Lato"/>
              </a:rPr>
              <a:t> envelope versions</a:t>
            </a:r>
            <a:endParaRPr>
              <a:solidFill>
                <a:schemeClr val="lt1"/>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71" name="Shape 671"/>
        <p:cNvGrpSpPr/>
        <p:nvPr/>
      </p:nvGrpSpPr>
      <p:grpSpPr>
        <a:xfrm>
          <a:off x="0" y="0"/>
          <a:ext cx="0" cy="0"/>
          <a:chOff x="0" y="0"/>
          <a:chExt cx="0" cy="0"/>
        </a:xfrm>
      </p:grpSpPr>
      <p:sp>
        <p:nvSpPr>
          <p:cNvPr id="672" name="Google Shape;672;p5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of 3D printing</a:t>
            </a:r>
            <a:endParaRPr/>
          </a:p>
        </p:txBody>
      </p:sp>
      <p:sp>
        <p:nvSpPr>
          <p:cNvPr id="673" name="Google Shape;673;p58"/>
          <p:cNvSpPr txBox="1"/>
          <p:nvPr>
            <p:ph idx="1" type="body"/>
          </p:nvPr>
        </p:nvSpPr>
        <p:spPr>
          <a:xfrm>
            <a:off x="321225" y="4373200"/>
            <a:ext cx="8030700" cy="652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Conclusion: all </a:t>
            </a:r>
            <a:r>
              <a:rPr lang="en"/>
              <a:t>3d Printed</a:t>
            </a:r>
            <a:r>
              <a:rPr lang="en"/>
              <a:t> parts meet size specifications and weight </a:t>
            </a:r>
            <a:r>
              <a:rPr lang="en"/>
              <a:t>specifications</a:t>
            </a:r>
            <a:r>
              <a:rPr lang="en"/>
              <a:t>, held </a:t>
            </a:r>
            <a:r>
              <a:rPr lang="en"/>
              <a:t>relevant</a:t>
            </a:r>
            <a:r>
              <a:rPr lang="en"/>
              <a:t> parts, and all parts survived testing.</a:t>
            </a:r>
            <a:endParaRPr/>
          </a:p>
        </p:txBody>
      </p:sp>
      <p:sp>
        <p:nvSpPr>
          <p:cNvPr id="674" name="Google Shape;674;p58"/>
          <p:cNvSpPr txBox="1"/>
          <p:nvPr/>
        </p:nvSpPr>
        <p:spPr>
          <a:xfrm>
            <a:off x="1290450" y="961450"/>
            <a:ext cx="65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Requirements: 3D printed parts must hold specified electronic components</a:t>
            </a:r>
            <a:endParaRPr>
              <a:solidFill>
                <a:srgbClr val="FFFFFF"/>
              </a:solidFill>
              <a:latin typeface="Lato"/>
              <a:ea typeface="Lato"/>
              <a:cs typeface="Lato"/>
              <a:sym typeface="Lato"/>
            </a:endParaRPr>
          </a:p>
        </p:txBody>
      </p:sp>
      <p:pic>
        <p:nvPicPr>
          <p:cNvPr id="675" name="Google Shape;675;p58"/>
          <p:cNvPicPr preferRelativeResize="0"/>
          <p:nvPr/>
        </p:nvPicPr>
        <p:blipFill rotWithShape="1">
          <a:blip r:embed="rId3">
            <a:alphaModFix/>
          </a:blip>
          <a:srcRect b="7385" l="30826" r="20992" t="15679"/>
          <a:stretch/>
        </p:blipFill>
        <p:spPr>
          <a:xfrm rot="-5400000">
            <a:off x="922400" y="935851"/>
            <a:ext cx="1064974" cy="2267325"/>
          </a:xfrm>
          <a:prstGeom prst="rect">
            <a:avLst/>
          </a:prstGeom>
          <a:noFill/>
          <a:ln>
            <a:noFill/>
          </a:ln>
        </p:spPr>
      </p:pic>
      <p:pic>
        <p:nvPicPr>
          <p:cNvPr id="676" name="Google Shape;676;p58"/>
          <p:cNvPicPr preferRelativeResize="0"/>
          <p:nvPr/>
        </p:nvPicPr>
        <p:blipFill rotWithShape="1">
          <a:blip r:embed="rId4">
            <a:alphaModFix/>
          </a:blip>
          <a:srcRect b="0" l="23236" r="17532" t="14221"/>
          <a:stretch/>
        </p:blipFill>
        <p:spPr>
          <a:xfrm>
            <a:off x="2918026" y="1537025"/>
            <a:ext cx="1822075" cy="1978952"/>
          </a:xfrm>
          <a:prstGeom prst="rect">
            <a:avLst/>
          </a:prstGeom>
          <a:noFill/>
          <a:ln>
            <a:noFill/>
          </a:ln>
        </p:spPr>
      </p:pic>
      <p:pic>
        <p:nvPicPr>
          <p:cNvPr id="677" name="Google Shape;677;p58"/>
          <p:cNvPicPr preferRelativeResize="0"/>
          <p:nvPr/>
        </p:nvPicPr>
        <p:blipFill>
          <a:blip r:embed="rId5">
            <a:alphaModFix/>
          </a:blip>
          <a:stretch>
            <a:fillRect/>
          </a:stretch>
        </p:blipFill>
        <p:spPr>
          <a:xfrm>
            <a:off x="5526925" y="1491775"/>
            <a:ext cx="2759250" cy="2069449"/>
          </a:xfrm>
          <a:prstGeom prst="rect">
            <a:avLst/>
          </a:prstGeom>
          <a:noFill/>
          <a:ln>
            <a:noFill/>
          </a:ln>
        </p:spPr>
      </p:pic>
      <p:sp>
        <p:nvSpPr>
          <p:cNvPr id="678" name="Google Shape;678;p58"/>
          <p:cNvSpPr txBox="1"/>
          <p:nvPr/>
        </p:nvSpPr>
        <p:spPr>
          <a:xfrm>
            <a:off x="280775" y="2675950"/>
            <a:ext cx="226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Ultrasonic mount measured with calipers</a:t>
            </a:r>
            <a:endParaRPr>
              <a:solidFill>
                <a:srgbClr val="FFFFFF"/>
              </a:solidFill>
              <a:latin typeface="Lato"/>
              <a:ea typeface="Lato"/>
              <a:cs typeface="Lato"/>
              <a:sym typeface="Lato"/>
            </a:endParaRPr>
          </a:p>
        </p:txBody>
      </p:sp>
      <p:sp>
        <p:nvSpPr>
          <p:cNvPr id="679" name="Google Shape;679;p58"/>
          <p:cNvSpPr txBox="1"/>
          <p:nvPr/>
        </p:nvSpPr>
        <p:spPr>
          <a:xfrm>
            <a:off x="2918025" y="3503300"/>
            <a:ext cx="204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Servo Bracket</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measured with calipers</a:t>
            </a:r>
            <a:endParaRPr>
              <a:solidFill>
                <a:srgbClr val="FFFFFF"/>
              </a:solidFill>
              <a:latin typeface="Lato"/>
              <a:ea typeface="Lato"/>
              <a:cs typeface="Lato"/>
              <a:sym typeface="Lato"/>
            </a:endParaRPr>
          </a:p>
        </p:txBody>
      </p:sp>
      <p:sp>
        <p:nvSpPr>
          <p:cNvPr id="680" name="Google Shape;680;p58"/>
          <p:cNvSpPr txBox="1"/>
          <p:nvPr/>
        </p:nvSpPr>
        <p:spPr>
          <a:xfrm>
            <a:off x="5847875" y="3515975"/>
            <a:ext cx="226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Gondola</a:t>
            </a:r>
            <a:endParaRPr>
              <a:solidFill>
                <a:srgbClr val="FFFFFF"/>
              </a:solidFill>
              <a:latin typeface="Lato"/>
              <a:ea typeface="Lato"/>
              <a:cs typeface="Lato"/>
              <a:sym typeface="Lato"/>
            </a:endParaRPr>
          </a:p>
          <a:p>
            <a:pPr indent="0" lvl="0" marL="0" rtl="0" algn="l">
              <a:spcBef>
                <a:spcPts val="0"/>
              </a:spcBef>
              <a:spcAft>
                <a:spcPts val="0"/>
              </a:spcAft>
              <a:buNone/>
            </a:pPr>
            <a:r>
              <a:rPr lang="en">
                <a:solidFill>
                  <a:srgbClr val="FFFFFF"/>
                </a:solidFill>
                <a:latin typeface="Lato"/>
                <a:ea typeface="Lato"/>
                <a:cs typeface="Lato"/>
                <a:sym typeface="Lato"/>
              </a:rPr>
              <a:t>measured with rulers</a:t>
            </a:r>
            <a:endParaRPr>
              <a:solidFill>
                <a:srgbClr val="FFFFFF"/>
              </a:solidFill>
              <a:latin typeface="Lato"/>
              <a:ea typeface="Lato"/>
              <a:cs typeface="Lato"/>
              <a:sym typeface="Lato"/>
            </a:endParaRPr>
          </a:p>
        </p:txBody>
      </p:sp>
      <p:cxnSp>
        <p:nvCxnSpPr>
          <p:cNvPr id="681" name="Google Shape;681;p58"/>
          <p:cNvCxnSpPr/>
          <p:nvPr/>
        </p:nvCxnSpPr>
        <p:spPr>
          <a:xfrm flipH="1" rot="10800000">
            <a:off x="484100" y="2057525"/>
            <a:ext cx="732900" cy="6600"/>
          </a:xfrm>
          <a:prstGeom prst="straightConnector1">
            <a:avLst/>
          </a:prstGeom>
          <a:noFill/>
          <a:ln cap="flat" cmpd="sng" w="9525">
            <a:solidFill>
              <a:srgbClr val="FF0000"/>
            </a:solidFill>
            <a:prstDash val="solid"/>
            <a:round/>
            <a:headEnd len="med" w="med" type="diamond"/>
            <a:tailEnd len="med" w="med" type="diamond"/>
          </a:ln>
        </p:spPr>
      </p:cxnSp>
      <p:sp>
        <p:nvSpPr>
          <p:cNvPr id="682" name="Google Shape;682;p58"/>
          <p:cNvSpPr txBox="1"/>
          <p:nvPr/>
        </p:nvSpPr>
        <p:spPr>
          <a:xfrm>
            <a:off x="750775" y="1979900"/>
            <a:ext cx="72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Lato"/>
                <a:ea typeface="Lato"/>
                <a:cs typeface="Lato"/>
                <a:sym typeface="Lato"/>
              </a:rPr>
              <a:t>46mm</a:t>
            </a:r>
            <a:endParaRPr sz="1000">
              <a:solidFill>
                <a:srgbClr val="FF0000"/>
              </a:solidFill>
              <a:latin typeface="Lato"/>
              <a:ea typeface="Lato"/>
              <a:cs typeface="Lato"/>
              <a:sym typeface="Lato"/>
            </a:endParaRPr>
          </a:p>
        </p:txBody>
      </p:sp>
      <p:cxnSp>
        <p:nvCxnSpPr>
          <p:cNvPr id="683" name="Google Shape;683;p58"/>
          <p:cNvCxnSpPr/>
          <p:nvPr/>
        </p:nvCxnSpPr>
        <p:spPr>
          <a:xfrm>
            <a:off x="806825" y="1869150"/>
            <a:ext cx="0" cy="376500"/>
          </a:xfrm>
          <a:prstGeom prst="straightConnector1">
            <a:avLst/>
          </a:prstGeom>
          <a:noFill/>
          <a:ln cap="flat" cmpd="sng" w="9525">
            <a:solidFill>
              <a:srgbClr val="0000FF"/>
            </a:solidFill>
            <a:prstDash val="solid"/>
            <a:round/>
            <a:headEnd len="med" w="med" type="diamond"/>
            <a:tailEnd len="med" w="med" type="diamond"/>
          </a:ln>
        </p:spPr>
      </p:cxnSp>
      <p:sp>
        <p:nvSpPr>
          <p:cNvPr id="684" name="Google Shape;684;p58"/>
          <p:cNvSpPr txBox="1"/>
          <p:nvPr/>
        </p:nvSpPr>
        <p:spPr>
          <a:xfrm>
            <a:off x="750775" y="1775000"/>
            <a:ext cx="72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latin typeface="Lato"/>
                <a:ea typeface="Lato"/>
                <a:cs typeface="Lato"/>
                <a:sym typeface="Lato"/>
              </a:rPr>
              <a:t>22mm</a:t>
            </a:r>
            <a:endParaRPr sz="1000">
              <a:solidFill>
                <a:srgbClr val="0000FF"/>
              </a:solidFill>
              <a:latin typeface="Lato"/>
              <a:ea typeface="Lato"/>
              <a:cs typeface="Lato"/>
              <a:sym typeface="Lato"/>
            </a:endParaRPr>
          </a:p>
        </p:txBody>
      </p:sp>
      <p:cxnSp>
        <p:nvCxnSpPr>
          <p:cNvPr id="685" name="Google Shape;685;p58"/>
          <p:cNvCxnSpPr/>
          <p:nvPr/>
        </p:nvCxnSpPr>
        <p:spPr>
          <a:xfrm flipH="1">
            <a:off x="3805475" y="1775000"/>
            <a:ext cx="504300" cy="1156500"/>
          </a:xfrm>
          <a:prstGeom prst="straightConnector1">
            <a:avLst/>
          </a:prstGeom>
          <a:noFill/>
          <a:ln cap="flat" cmpd="sng" w="9525">
            <a:solidFill>
              <a:srgbClr val="FF0000"/>
            </a:solidFill>
            <a:prstDash val="solid"/>
            <a:round/>
            <a:headEnd len="med" w="med" type="diamond"/>
            <a:tailEnd len="med" w="med" type="diamond"/>
          </a:ln>
        </p:spPr>
      </p:cxnSp>
      <p:sp>
        <p:nvSpPr>
          <p:cNvPr id="686" name="Google Shape;686;p58"/>
          <p:cNvSpPr txBox="1"/>
          <p:nvPr/>
        </p:nvSpPr>
        <p:spPr>
          <a:xfrm>
            <a:off x="3980275" y="2164675"/>
            <a:ext cx="55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FF0000"/>
                </a:solidFill>
                <a:latin typeface="Lato"/>
                <a:ea typeface="Lato"/>
                <a:cs typeface="Lato"/>
                <a:sym typeface="Lato"/>
              </a:rPr>
              <a:t>59mm</a:t>
            </a:r>
            <a:endParaRPr sz="1000">
              <a:solidFill>
                <a:srgbClr val="FF0000"/>
              </a:solidFill>
              <a:latin typeface="Lato"/>
              <a:ea typeface="Lato"/>
              <a:cs typeface="Lato"/>
              <a:sym typeface="Lato"/>
            </a:endParaRPr>
          </a:p>
        </p:txBody>
      </p:sp>
      <p:cxnSp>
        <p:nvCxnSpPr>
          <p:cNvPr id="687" name="Google Shape;687;p58"/>
          <p:cNvCxnSpPr/>
          <p:nvPr/>
        </p:nvCxnSpPr>
        <p:spPr>
          <a:xfrm>
            <a:off x="3442450" y="2507875"/>
            <a:ext cx="591600" cy="215100"/>
          </a:xfrm>
          <a:prstGeom prst="straightConnector1">
            <a:avLst/>
          </a:prstGeom>
          <a:noFill/>
          <a:ln cap="flat" cmpd="sng" w="9525">
            <a:solidFill>
              <a:srgbClr val="0000FF"/>
            </a:solidFill>
            <a:prstDash val="solid"/>
            <a:round/>
            <a:headEnd len="med" w="med" type="diamond"/>
            <a:tailEnd len="med" w="med" type="diamond"/>
          </a:ln>
        </p:spPr>
      </p:cxnSp>
      <p:sp>
        <p:nvSpPr>
          <p:cNvPr id="688" name="Google Shape;688;p58"/>
          <p:cNvSpPr txBox="1"/>
          <p:nvPr/>
        </p:nvSpPr>
        <p:spPr>
          <a:xfrm rot="1137155">
            <a:off x="3396676" y="2572356"/>
            <a:ext cx="598549" cy="33850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0000FF"/>
                </a:solidFill>
                <a:latin typeface="Lato"/>
                <a:ea typeface="Lato"/>
                <a:cs typeface="Lato"/>
                <a:sym typeface="Lato"/>
              </a:rPr>
              <a:t>29mm</a:t>
            </a:r>
            <a:endParaRPr sz="1000">
              <a:solidFill>
                <a:srgbClr val="0000FF"/>
              </a:solidFill>
              <a:latin typeface="Lato"/>
              <a:ea typeface="Lato"/>
              <a:cs typeface="Lato"/>
              <a:sym typeface="Lato"/>
            </a:endParaRPr>
          </a:p>
        </p:txBody>
      </p:sp>
      <p:cxnSp>
        <p:nvCxnSpPr>
          <p:cNvPr id="689" name="Google Shape;689;p58"/>
          <p:cNvCxnSpPr/>
          <p:nvPr/>
        </p:nvCxnSpPr>
        <p:spPr>
          <a:xfrm>
            <a:off x="3576925" y="2339800"/>
            <a:ext cx="87300" cy="33600"/>
          </a:xfrm>
          <a:prstGeom prst="straightConnector1">
            <a:avLst/>
          </a:prstGeom>
          <a:noFill/>
          <a:ln cap="flat" cmpd="sng" w="9525">
            <a:solidFill>
              <a:srgbClr val="674EA7"/>
            </a:solidFill>
            <a:prstDash val="solid"/>
            <a:round/>
            <a:headEnd len="med" w="med" type="none"/>
            <a:tailEnd len="med" w="med" type="none"/>
          </a:ln>
        </p:spPr>
      </p:cxnSp>
      <p:sp>
        <p:nvSpPr>
          <p:cNvPr id="690" name="Google Shape;690;p58"/>
          <p:cNvSpPr txBox="1"/>
          <p:nvPr/>
        </p:nvSpPr>
        <p:spPr>
          <a:xfrm>
            <a:off x="3316150" y="2062763"/>
            <a:ext cx="75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674EA7"/>
                </a:solidFill>
                <a:latin typeface="Lato"/>
                <a:ea typeface="Lato"/>
                <a:cs typeface="Lato"/>
                <a:sym typeface="Lato"/>
              </a:rPr>
              <a:t>4.2mm</a:t>
            </a:r>
            <a:endParaRPr sz="1000">
              <a:solidFill>
                <a:srgbClr val="674EA7"/>
              </a:solidFill>
              <a:latin typeface="Lato"/>
              <a:ea typeface="Lato"/>
              <a:cs typeface="Lato"/>
              <a:sym typeface="Lato"/>
            </a:endParaRPr>
          </a:p>
        </p:txBody>
      </p:sp>
      <p:cxnSp>
        <p:nvCxnSpPr>
          <p:cNvPr id="691" name="Google Shape;691;p58"/>
          <p:cNvCxnSpPr/>
          <p:nvPr/>
        </p:nvCxnSpPr>
        <p:spPr>
          <a:xfrm flipH="1" rot="10800000">
            <a:off x="3966875" y="1701050"/>
            <a:ext cx="93900" cy="228600"/>
          </a:xfrm>
          <a:prstGeom prst="straightConnector1">
            <a:avLst/>
          </a:prstGeom>
          <a:noFill/>
          <a:ln cap="flat" cmpd="sng" w="9525">
            <a:solidFill>
              <a:srgbClr val="741B47"/>
            </a:solidFill>
            <a:prstDash val="solid"/>
            <a:round/>
            <a:headEnd len="med" w="med" type="diamond"/>
            <a:tailEnd len="med" w="med" type="diamond"/>
          </a:ln>
        </p:spPr>
      </p:cxnSp>
      <p:sp>
        <p:nvSpPr>
          <p:cNvPr id="692" name="Google Shape;692;p58"/>
          <p:cNvSpPr txBox="1"/>
          <p:nvPr/>
        </p:nvSpPr>
        <p:spPr>
          <a:xfrm>
            <a:off x="3583725" y="1641188"/>
            <a:ext cx="9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rgbClr val="741B47"/>
                </a:solidFill>
                <a:latin typeface="Lato"/>
                <a:ea typeface="Lato"/>
                <a:cs typeface="Lato"/>
                <a:sym typeface="Lato"/>
              </a:rPr>
              <a:t>9mm</a:t>
            </a:r>
            <a:endParaRPr sz="1000">
              <a:solidFill>
                <a:srgbClr val="741B47"/>
              </a:solidFill>
              <a:latin typeface="Lato"/>
              <a:ea typeface="Lato"/>
              <a:cs typeface="Lato"/>
              <a:sym typeface="Lato"/>
            </a:endParaRPr>
          </a:p>
        </p:txBody>
      </p:sp>
      <p:cxnSp>
        <p:nvCxnSpPr>
          <p:cNvPr id="693" name="Google Shape;693;p58"/>
          <p:cNvCxnSpPr/>
          <p:nvPr/>
        </p:nvCxnSpPr>
        <p:spPr>
          <a:xfrm flipH="1" rot="10800000">
            <a:off x="6172200" y="3079350"/>
            <a:ext cx="1687500" cy="195000"/>
          </a:xfrm>
          <a:prstGeom prst="straightConnector1">
            <a:avLst/>
          </a:prstGeom>
          <a:noFill/>
          <a:ln cap="flat" cmpd="sng" w="9525">
            <a:solidFill>
              <a:srgbClr val="FF0000"/>
            </a:solidFill>
            <a:prstDash val="solid"/>
            <a:round/>
            <a:headEnd len="med" w="med" type="diamond"/>
            <a:tailEnd len="med" w="med" type="diamond"/>
          </a:ln>
        </p:spPr>
      </p:cxnSp>
      <p:sp>
        <p:nvSpPr>
          <p:cNvPr id="694" name="Google Shape;694;p58"/>
          <p:cNvSpPr txBox="1"/>
          <p:nvPr/>
        </p:nvSpPr>
        <p:spPr>
          <a:xfrm>
            <a:off x="6629400" y="3161025"/>
            <a:ext cx="9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0000"/>
                </a:solidFill>
                <a:latin typeface="Lato"/>
                <a:ea typeface="Lato"/>
                <a:cs typeface="Lato"/>
                <a:sym typeface="Lato"/>
              </a:rPr>
              <a:t>155mm</a:t>
            </a:r>
            <a:endParaRPr>
              <a:solidFill>
                <a:srgbClr val="FF0000"/>
              </a:solidFill>
              <a:latin typeface="Lato"/>
              <a:ea typeface="Lato"/>
              <a:cs typeface="Lato"/>
              <a:sym typeface="Lato"/>
            </a:endParaRPr>
          </a:p>
        </p:txBody>
      </p:sp>
      <p:cxnSp>
        <p:nvCxnSpPr>
          <p:cNvPr id="695" name="Google Shape;695;p58"/>
          <p:cNvCxnSpPr/>
          <p:nvPr/>
        </p:nvCxnSpPr>
        <p:spPr>
          <a:xfrm flipH="1">
            <a:off x="7763375" y="2474250"/>
            <a:ext cx="13500" cy="625200"/>
          </a:xfrm>
          <a:prstGeom prst="straightConnector1">
            <a:avLst/>
          </a:prstGeom>
          <a:noFill/>
          <a:ln cap="flat" cmpd="sng" w="9525">
            <a:solidFill>
              <a:srgbClr val="0000FF"/>
            </a:solidFill>
            <a:prstDash val="solid"/>
            <a:round/>
            <a:headEnd len="med" w="med" type="diamond"/>
            <a:tailEnd len="med" w="med" type="diamond"/>
          </a:ln>
        </p:spPr>
      </p:cxnSp>
      <p:sp>
        <p:nvSpPr>
          <p:cNvPr id="696" name="Google Shape;696;p58"/>
          <p:cNvSpPr txBox="1"/>
          <p:nvPr/>
        </p:nvSpPr>
        <p:spPr>
          <a:xfrm>
            <a:off x="7729825" y="2541500"/>
            <a:ext cx="7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0000FF"/>
                </a:solidFill>
                <a:latin typeface="Lato"/>
                <a:ea typeface="Lato"/>
                <a:cs typeface="Lato"/>
                <a:sym typeface="Lato"/>
              </a:rPr>
              <a:t>60mm</a:t>
            </a:r>
            <a:endParaRPr>
              <a:solidFill>
                <a:srgbClr val="0000FF"/>
              </a:solidFill>
              <a:latin typeface="Lato"/>
              <a:ea typeface="Lato"/>
              <a:cs typeface="Lato"/>
              <a:sym typeface="Lato"/>
            </a:endParaRPr>
          </a:p>
        </p:txBody>
      </p:sp>
      <p:sp>
        <p:nvSpPr>
          <p:cNvPr id="697" name="Google Shape;697;p58"/>
          <p:cNvSpPr txBox="1"/>
          <p:nvPr/>
        </p:nvSpPr>
        <p:spPr>
          <a:xfrm>
            <a:off x="6252850" y="55050"/>
            <a:ext cx="283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Manufactuability</a:t>
            </a:r>
            <a:endParaRPr>
              <a:latin typeface="Lato"/>
              <a:ea typeface="Lato"/>
              <a:cs typeface="Lato"/>
              <a:sym typeface="Lato"/>
            </a:endParaRPr>
          </a:p>
        </p:txBody>
      </p:sp>
      <p:sp>
        <p:nvSpPr>
          <p:cNvPr id="698" name="Google Shape;698;p58"/>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2" name="Shape 702"/>
        <p:cNvGrpSpPr/>
        <p:nvPr/>
      </p:nvGrpSpPr>
      <p:grpSpPr>
        <a:xfrm>
          <a:off x="0" y="0"/>
          <a:ext cx="0" cy="0"/>
          <a:chOff x="0" y="0"/>
          <a:chExt cx="0" cy="0"/>
        </a:xfrm>
      </p:grpSpPr>
      <p:sp>
        <p:nvSpPr>
          <p:cNvPr id="703" name="Google Shape;703;p5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Drone PCB Board Design Goals not Implemented</a:t>
            </a:r>
            <a:endParaRPr/>
          </a:p>
        </p:txBody>
      </p:sp>
      <p:sp>
        <p:nvSpPr>
          <p:cNvPr id="704" name="Google Shape;704;p59"/>
          <p:cNvSpPr txBox="1"/>
          <p:nvPr>
            <p:ph idx="1" type="body"/>
          </p:nvPr>
        </p:nvSpPr>
        <p:spPr>
          <a:xfrm>
            <a:off x="1221300" y="957950"/>
            <a:ext cx="7628400" cy="385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 Drone sensor array and all breakout component wiring points shall fit within the frame size</a:t>
            </a:r>
            <a:endParaRPr/>
          </a:p>
          <a:p>
            <a:pPr indent="0" lvl="0" marL="0" rtl="0" algn="l">
              <a:spcBef>
                <a:spcPts val="1200"/>
              </a:spcBef>
              <a:spcAft>
                <a:spcPts val="0"/>
              </a:spcAft>
              <a:buNone/>
            </a:pPr>
            <a:r>
              <a:rPr lang="en"/>
              <a:t>Goals:</a:t>
            </a:r>
            <a:endParaRPr/>
          </a:p>
          <a:p>
            <a:pPr indent="-311150" lvl="0" marL="457200" rtl="0" algn="l">
              <a:spcBef>
                <a:spcPts val="1200"/>
              </a:spcBef>
              <a:spcAft>
                <a:spcPts val="0"/>
              </a:spcAft>
              <a:buSzPts val="1300"/>
              <a:buChar char="●"/>
            </a:pPr>
            <a:r>
              <a:rPr lang="en"/>
              <a:t>4” x 4” PCB size fits within the drone’s gondola</a:t>
            </a:r>
            <a:endParaRPr/>
          </a:p>
          <a:p>
            <a:pPr indent="-311150" lvl="0" marL="457200" rtl="0" algn="l">
              <a:spcBef>
                <a:spcPts val="0"/>
              </a:spcBef>
              <a:spcAft>
                <a:spcPts val="0"/>
              </a:spcAft>
              <a:buSzPts val="1300"/>
              <a:buChar char="●"/>
            </a:pPr>
            <a:r>
              <a:rPr lang="en"/>
              <a:t>Actuators, voltage regulators, and ultrasonic sensors have through hole soldering points to the PCB</a:t>
            </a:r>
            <a:endParaRPr/>
          </a:p>
          <a:p>
            <a:pPr indent="-311150" lvl="0" marL="457200" rtl="0" algn="l">
              <a:spcBef>
                <a:spcPts val="0"/>
              </a:spcBef>
              <a:spcAft>
                <a:spcPts val="0"/>
              </a:spcAft>
              <a:buSzPts val="1300"/>
              <a:buChar char="●"/>
            </a:pPr>
            <a:r>
              <a:rPr lang="en"/>
              <a:t>On-board sensor array includes IMU, Altimeter, GPS module, and balloon pressure sensor</a:t>
            </a:r>
            <a:endParaRPr/>
          </a:p>
          <a:p>
            <a:pPr indent="-311150" lvl="0" marL="457200" rtl="0" algn="l">
              <a:spcBef>
                <a:spcPts val="0"/>
              </a:spcBef>
              <a:spcAft>
                <a:spcPts val="0"/>
              </a:spcAft>
              <a:buSzPts val="1300"/>
              <a:buChar char="●"/>
            </a:pPr>
            <a:r>
              <a:rPr lang="en"/>
              <a:t>PIC32 microcontroller for sensor array data collection and actuator output soldered on PCB</a:t>
            </a:r>
            <a:endParaRPr/>
          </a:p>
          <a:p>
            <a:pPr indent="-311150" lvl="0" marL="457200" rtl="0" algn="l">
              <a:spcBef>
                <a:spcPts val="0"/>
              </a:spcBef>
              <a:spcAft>
                <a:spcPts val="0"/>
              </a:spcAft>
              <a:buSzPts val="1300"/>
              <a:buChar char="●"/>
            </a:pPr>
            <a:r>
              <a:rPr lang="en"/>
              <a:t>Raspberry Pi microprocessor for state machine estimation plugged in via soldered DDR2 SO-DIMM slot</a:t>
            </a:r>
            <a:endParaRPr/>
          </a:p>
          <a:p>
            <a:pPr indent="0" lvl="0" marL="0" rtl="0" algn="l">
              <a:spcBef>
                <a:spcPts val="1200"/>
              </a:spcBef>
              <a:spcAft>
                <a:spcPts val="1200"/>
              </a:spcAft>
              <a:buNone/>
            </a:pPr>
            <a:r>
              <a:rPr lang="en"/>
              <a:t>Conclusion</a:t>
            </a:r>
            <a:r>
              <a:rPr lang="en"/>
              <a:t>: PCB V1.9 was not implemented in the gondola due to incorrect footprints and trace width too small. Breakout boards and dev boards were used instead but the same sensors, microcontroller, and microprocessor were used. PCB V2.0 can be manufactured with 1812 SMD footprint, verified parts </a:t>
            </a:r>
            <a:r>
              <a:rPr lang="en"/>
              <a:t>dimension</a:t>
            </a:r>
            <a:r>
              <a:rPr lang="en"/>
              <a:t> on </a:t>
            </a:r>
            <a:r>
              <a:rPr lang="en"/>
              <a:t>retail</a:t>
            </a:r>
            <a:r>
              <a:rPr lang="en"/>
              <a:t> site, and PCB leader in U.S. to solder in person.</a:t>
            </a:r>
            <a:endParaRPr/>
          </a:p>
        </p:txBody>
      </p:sp>
      <p:sp>
        <p:nvSpPr>
          <p:cNvPr id="705" name="Google Shape;705;p59"/>
          <p:cNvSpPr txBox="1"/>
          <p:nvPr/>
        </p:nvSpPr>
        <p:spPr>
          <a:xfrm>
            <a:off x="6252850" y="55050"/>
            <a:ext cx="283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Manufactuability</a:t>
            </a:r>
            <a:endParaRPr>
              <a:latin typeface="Lato"/>
              <a:ea typeface="Lato"/>
              <a:cs typeface="Lato"/>
              <a:sym typeface="Lato"/>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9" name="Shape 709"/>
        <p:cNvGrpSpPr/>
        <p:nvPr/>
      </p:nvGrpSpPr>
      <p:grpSpPr>
        <a:xfrm>
          <a:off x="0" y="0"/>
          <a:ext cx="0" cy="0"/>
          <a:chOff x="0" y="0"/>
          <a:chExt cx="0" cy="0"/>
        </a:xfrm>
      </p:grpSpPr>
      <p:sp>
        <p:nvSpPr>
          <p:cNvPr id="710" name="Google Shape;710;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PCB Sensor Array Verification Method</a:t>
            </a:r>
            <a:endParaRPr/>
          </a:p>
        </p:txBody>
      </p:sp>
      <p:sp>
        <p:nvSpPr>
          <p:cNvPr id="711" name="Google Shape;711;p60"/>
          <p:cNvSpPr txBox="1"/>
          <p:nvPr>
            <p:ph idx="1" type="body"/>
          </p:nvPr>
        </p:nvSpPr>
        <p:spPr>
          <a:xfrm>
            <a:off x="1297500" y="1567550"/>
            <a:ext cx="3879300" cy="33444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Expectation: Sensor array data should be able to be displayed to a computer monitor</a:t>
            </a:r>
            <a:endParaRPr/>
          </a:p>
          <a:p>
            <a:pPr indent="0" lvl="0" marL="0" rtl="0" algn="l">
              <a:spcBef>
                <a:spcPts val="1200"/>
              </a:spcBef>
              <a:spcAft>
                <a:spcPts val="0"/>
              </a:spcAft>
              <a:buNone/>
            </a:pPr>
            <a:r>
              <a:rPr lang="en"/>
              <a:t>Procedure:</a:t>
            </a:r>
            <a:endParaRPr/>
          </a:p>
          <a:p>
            <a:pPr indent="-311150" lvl="0" marL="457200" rtl="0" algn="l">
              <a:spcBef>
                <a:spcPts val="1200"/>
              </a:spcBef>
              <a:spcAft>
                <a:spcPts val="0"/>
              </a:spcAft>
              <a:buSzPts val="1300"/>
              <a:buAutoNum type="arabicPeriod"/>
            </a:pPr>
            <a:r>
              <a:rPr lang="en"/>
              <a:t>Plug in The USB-C header to a PC</a:t>
            </a:r>
            <a:endParaRPr/>
          </a:p>
          <a:p>
            <a:pPr indent="-311150" lvl="0" marL="457200" rtl="0" algn="l">
              <a:spcBef>
                <a:spcPts val="0"/>
              </a:spcBef>
              <a:spcAft>
                <a:spcPts val="0"/>
              </a:spcAft>
              <a:buSzPts val="1300"/>
              <a:buAutoNum type="arabicPeriod"/>
            </a:pPr>
            <a:r>
              <a:rPr lang="en"/>
              <a:t>Plug in the 12V lipo battery to the PCB</a:t>
            </a:r>
            <a:endParaRPr/>
          </a:p>
          <a:p>
            <a:pPr indent="-311150" lvl="0" marL="457200" rtl="0" algn="l">
              <a:spcBef>
                <a:spcPts val="0"/>
              </a:spcBef>
              <a:spcAft>
                <a:spcPts val="0"/>
              </a:spcAft>
              <a:buSzPts val="1300"/>
              <a:buAutoNum type="arabicPeriod"/>
            </a:pPr>
            <a:r>
              <a:rPr lang="en"/>
              <a:t>Open the PuTTY terminal</a:t>
            </a:r>
            <a:endParaRPr/>
          </a:p>
          <a:p>
            <a:pPr indent="-311150" lvl="0" marL="457200" rtl="0" algn="l">
              <a:spcBef>
                <a:spcPts val="0"/>
              </a:spcBef>
              <a:spcAft>
                <a:spcPts val="0"/>
              </a:spcAft>
              <a:buSzPts val="1300"/>
              <a:buAutoNum type="arabicPeriod"/>
            </a:pPr>
            <a:r>
              <a:rPr lang="en"/>
              <a:t>Set the PCB on the table</a:t>
            </a:r>
            <a:endParaRPr/>
          </a:p>
          <a:p>
            <a:pPr indent="-311150" lvl="0" marL="457200" rtl="0" algn="l">
              <a:spcBef>
                <a:spcPts val="0"/>
              </a:spcBef>
              <a:spcAft>
                <a:spcPts val="0"/>
              </a:spcAft>
              <a:buSzPts val="1300"/>
              <a:buAutoNum type="arabicPeriod"/>
            </a:pPr>
            <a:r>
              <a:rPr lang="en"/>
              <a:t>Verify GPS longitude data matches to Google maps location</a:t>
            </a:r>
            <a:endParaRPr/>
          </a:p>
          <a:p>
            <a:pPr indent="-311150" lvl="0" marL="457200" rtl="0" algn="l">
              <a:spcBef>
                <a:spcPts val="0"/>
              </a:spcBef>
              <a:spcAft>
                <a:spcPts val="0"/>
              </a:spcAft>
              <a:buSzPts val="1300"/>
              <a:buAutoNum type="arabicPeriod"/>
            </a:pPr>
            <a:r>
              <a:rPr lang="en"/>
              <a:t>Verify barometric sensor matches to 1atm at sea level</a:t>
            </a:r>
            <a:endParaRPr/>
          </a:p>
          <a:p>
            <a:pPr indent="-311150" lvl="0" marL="457200" rtl="0" algn="l">
              <a:spcBef>
                <a:spcPts val="0"/>
              </a:spcBef>
              <a:spcAft>
                <a:spcPts val="0"/>
              </a:spcAft>
              <a:buSzPts val="1300"/>
              <a:buAutoNum type="arabicPeriod"/>
            </a:pPr>
            <a:r>
              <a:rPr lang="en"/>
              <a:t>Verify the IMU accelerometer data matches 9.8m/s^2 in one axis and the rest are 0m/s^2</a:t>
            </a:r>
            <a:endParaRPr/>
          </a:p>
          <a:p>
            <a:pPr indent="-311150" lvl="0" marL="457200" rtl="0" algn="l">
              <a:spcBef>
                <a:spcPts val="0"/>
              </a:spcBef>
              <a:spcAft>
                <a:spcPts val="0"/>
              </a:spcAft>
              <a:buSzPts val="1300"/>
              <a:buAutoNum type="arabicPeriod"/>
            </a:pPr>
            <a:r>
              <a:rPr lang="en"/>
              <a:t>Move a flat surface towards the ultrasonic sensor and verify the distance with a ruler</a:t>
            </a:r>
            <a:endParaRPr/>
          </a:p>
        </p:txBody>
      </p:sp>
      <p:sp>
        <p:nvSpPr>
          <p:cNvPr id="712" name="Google Shape;712;p60"/>
          <p:cNvSpPr txBox="1"/>
          <p:nvPr/>
        </p:nvSpPr>
        <p:spPr>
          <a:xfrm>
            <a:off x="6340850" y="55050"/>
            <a:ext cx="2781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Manufacturability</a:t>
            </a:r>
            <a:endParaRPr>
              <a:latin typeface="Lato"/>
              <a:ea typeface="Lato"/>
              <a:cs typeface="Lato"/>
              <a:sym typeface="Lato"/>
            </a:endParaRPr>
          </a:p>
        </p:txBody>
      </p:sp>
      <p:pic>
        <p:nvPicPr>
          <p:cNvPr id="713" name="Google Shape;713;p60"/>
          <p:cNvPicPr preferRelativeResize="0"/>
          <p:nvPr/>
        </p:nvPicPr>
        <p:blipFill>
          <a:blip r:embed="rId3">
            <a:alphaModFix/>
          </a:blip>
          <a:stretch>
            <a:fillRect/>
          </a:stretch>
        </p:blipFill>
        <p:spPr>
          <a:xfrm>
            <a:off x="5200670" y="2117700"/>
            <a:ext cx="3075224" cy="2355376"/>
          </a:xfrm>
          <a:prstGeom prst="rect">
            <a:avLst/>
          </a:prstGeom>
          <a:noFill/>
          <a:ln>
            <a:noFill/>
          </a:ln>
        </p:spPr>
      </p:pic>
      <p:sp>
        <p:nvSpPr>
          <p:cNvPr id="714" name="Google Shape;714;p60"/>
          <p:cNvSpPr txBox="1"/>
          <p:nvPr/>
        </p:nvSpPr>
        <p:spPr>
          <a:xfrm>
            <a:off x="5176850" y="4471575"/>
            <a:ext cx="3075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Lato"/>
                <a:ea typeface="Lato"/>
                <a:cs typeface="Lato"/>
                <a:sym typeface="Lato"/>
              </a:rPr>
              <a:t>Block diagram for sensor array debugging</a:t>
            </a:r>
            <a:endParaRPr sz="1100">
              <a:solidFill>
                <a:srgbClr val="FFFFFF"/>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8" name="Shape 718"/>
        <p:cNvGrpSpPr/>
        <p:nvPr/>
      </p:nvGrpSpPr>
      <p:grpSpPr>
        <a:xfrm>
          <a:off x="0" y="0"/>
          <a:ext cx="0" cy="0"/>
          <a:chOff x="0" y="0"/>
          <a:chExt cx="0" cy="0"/>
        </a:xfrm>
      </p:grpSpPr>
      <p:sp>
        <p:nvSpPr>
          <p:cNvPr id="719" name="Google Shape;719;p61"/>
          <p:cNvSpPr txBox="1"/>
          <p:nvPr>
            <p:ph idx="1" type="body"/>
          </p:nvPr>
        </p:nvSpPr>
        <p:spPr>
          <a:xfrm>
            <a:off x="1297500" y="1567550"/>
            <a:ext cx="6180600" cy="553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Expectation: Verify servo and motor PWM signal from PIC32 microcontroller</a:t>
            </a:r>
            <a:endParaRPr/>
          </a:p>
        </p:txBody>
      </p:sp>
      <p:pic>
        <p:nvPicPr>
          <p:cNvPr id="720" name="Google Shape;720;p61"/>
          <p:cNvPicPr preferRelativeResize="0"/>
          <p:nvPr/>
        </p:nvPicPr>
        <p:blipFill>
          <a:blip r:embed="rId3">
            <a:alphaModFix/>
          </a:blip>
          <a:stretch>
            <a:fillRect/>
          </a:stretch>
        </p:blipFill>
        <p:spPr>
          <a:xfrm>
            <a:off x="522024" y="2363996"/>
            <a:ext cx="3228749" cy="1204475"/>
          </a:xfrm>
          <a:prstGeom prst="rect">
            <a:avLst/>
          </a:prstGeom>
          <a:noFill/>
          <a:ln>
            <a:noFill/>
          </a:ln>
        </p:spPr>
      </p:pic>
      <p:sp>
        <p:nvSpPr>
          <p:cNvPr id="721" name="Google Shape;721;p61"/>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PCB Actuator Verification Method</a:t>
            </a:r>
            <a:endParaRPr/>
          </a:p>
        </p:txBody>
      </p:sp>
      <p:sp>
        <p:nvSpPr>
          <p:cNvPr id="722" name="Google Shape;722;p61"/>
          <p:cNvSpPr/>
          <p:nvPr/>
        </p:nvSpPr>
        <p:spPr>
          <a:xfrm>
            <a:off x="587500" y="3247797"/>
            <a:ext cx="1106700" cy="28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3" name="Google Shape;723;p61"/>
          <p:cNvCxnSpPr>
            <a:endCxn id="722" idx="0"/>
          </p:cNvCxnSpPr>
          <p:nvPr/>
        </p:nvCxnSpPr>
        <p:spPr>
          <a:xfrm>
            <a:off x="1003450" y="2878497"/>
            <a:ext cx="137400" cy="369300"/>
          </a:xfrm>
          <a:prstGeom prst="straightConnector1">
            <a:avLst/>
          </a:prstGeom>
          <a:noFill/>
          <a:ln cap="flat" cmpd="sng" w="9525">
            <a:solidFill>
              <a:schemeClr val="dk2"/>
            </a:solidFill>
            <a:prstDash val="solid"/>
            <a:round/>
            <a:headEnd len="med" w="med" type="none"/>
            <a:tailEnd len="med" w="med" type="triangle"/>
          </a:ln>
        </p:spPr>
      </p:cxnSp>
      <p:sp>
        <p:nvSpPr>
          <p:cNvPr id="724" name="Google Shape;724;p61"/>
          <p:cNvSpPr txBox="1"/>
          <p:nvPr/>
        </p:nvSpPr>
        <p:spPr>
          <a:xfrm>
            <a:off x="432850" y="2337000"/>
            <a:ext cx="156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4x Servo PWM signal</a:t>
            </a:r>
            <a:endParaRPr>
              <a:solidFill>
                <a:schemeClr val="lt1"/>
              </a:solidFill>
              <a:latin typeface="Lato"/>
              <a:ea typeface="Lato"/>
              <a:cs typeface="Lato"/>
              <a:sym typeface="Lato"/>
            </a:endParaRPr>
          </a:p>
        </p:txBody>
      </p:sp>
      <p:sp>
        <p:nvSpPr>
          <p:cNvPr id="725" name="Google Shape;725;p61"/>
          <p:cNvSpPr/>
          <p:nvPr/>
        </p:nvSpPr>
        <p:spPr>
          <a:xfrm>
            <a:off x="1720775" y="3247797"/>
            <a:ext cx="1106700" cy="2817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26" name="Google Shape;726;p61"/>
          <p:cNvCxnSpPr>
            <a:endCxn id="725" idx="0"/>
          </p:cNvCxnSpPr>
          <p:nvPr/>
        </p:nvCxnSpPr>
        <p:spPr>
          <a:xfrm flipH="1">
            <a:off x="2274125" y="2888397"/>
            <a:ext cx="326700" cy="359400"/>
          </a:xfrm>
          <a:prstGeom prst="straightConnector1">
            <a:avLst/>
          </a:prstGeom>
          <a:noFill/>
          <a:ln cap="flat" cmpd="sng" w="9525">
            <a:solidFill>
              <a:schemeClr val="dk2"/>
            </a:solidFill>
            <a:prstDash val="solid"/>
            <a:round/>
            <a:headEnd len="med" w="med" type="none"/>
            <a:tailEnd len="med" w="med" type="triangle"/>
          </a:ln>
        </p:spPr>
      </p:cxnSp>
      <p:sp>
        <p:nvSpPr>
          <p:cNvPr id="727" name="Google Shape;727;p61"/>
          <p:cNvSpPr txBox="1"/>
          <p:nvPr/>
        </p:nvSpPr>
        <p:spPr>
          <a:xfrm>
            <a:off x="2008400" y="2300275"/>
            <a:ext cx="1568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4x motor PWM signal</a:t>
            </a:r>
            <a:endParaRPr>
              <a:solidFill>
                <a:schemeClr val="lt1"/>
              </a:solidFill>
              <a:latin typeface="Lato"/>
              <a:ea typeface="Lato"/>
              <a:cs typeface="Lato"/>
              <a:sym typeface="Lato"/>
            </a:endParaRPr>
          </a:p>
        </p:txBody>
      </p:sp>
      <p:pic>
        <p:nvPicPr>
          <p:cNvPr id="728" name="Google Shape;728;p61"/>
          <p:cNvPicPr preferRelativeResize="0"/>
          <p:nvPr/>
        </p:nvPicPr>
        <p:blipFill>
          <a:blip r:embed="rId4">
            <a:alphaModFix/>
          </a:blip>
          <a:stretch>
            <a:fillRect/>
          </a:stretch>
        </p:blipFill>
        <p:spPr>
          <a:xfrm>
            <a:off x="3996779" y="2025266"/>
            <a:ext cx="4882400" cy="1804275"/>
          </a:xfrm>
          <a:prstGeom prst="rect">
            <a:avLst/>
          </a:prstGeom>
          <a:noFill/>
          <a:ln>
            <a:noFill/>
          </a:ln>
        </p:spPr>
      </p:pic>
      <p:sp>
        <p:nvSpPr>
          <p:cNvPr id="729" name="Google Shape;729;p61"/>
          <p:cNvSpPr txBox="1"/>
          <p:nvPr/>
        </p:nvSpPr>
        <p:spPr>
          <a:xfrm>
            <a:off x="4803050" y="3942300"/>
            <a:ext cx="30753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Lato"/>
                <a:ea typeface="Lato"/>
                <a:cs typeface="Lato"/>
                <a:sym typeface="Lato"/>
              </a:rPr>
              <a:t>Block diagram for actuator PWM debugging</a:t>
            </a:r>
            <a:endParaRPr sz="1100">
              <a:solidFill>
                <a:srgbClr val="FFFFFF"/>
              </a:solidFill>
              <a:latin typeface="Lato"/>
              <a:ea typeface="Lato"/>
              <a:cs typeface="Lato"/>
              <a:sym typeface="Lato"/>
            </a:endParaRPr>
          </a:p>
        </p:txBody>
      </p:sp>
      <p:sp>
        <p:nvSpPr>
          <p:cNvPr id="730" name="Google Shape;730;p61"/>
          <p:cNvSpPr txBox="1"/>
          <p:nvPr/>
        </p:nvSpPr>
        <p:spPr>
          <a:xfrm>
            <a:off x="6252850" y="55050"/>
            <a:ext cx="283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Manufactuability</a:t>
            </a:r>
            <a:endParaRPr>
              <a:latin typeface="Lato"/>
              <a:ea typeface="Lato"/>
              <a:cs typeface="Lato"/>
              <a:sym typeface="Lato"/>
            </a:endParaRPr>
          </a:p>
        </p:txBody>
      </p:sp>
      <p:sp>
        <p:nvSpPr>
          <p:cNvPr id="731" name="Google Shape;731;p61"/>
          <p:cNvSpPr txBox="1"/>
          <p:nvPr/>
        </p:nvSpPr>
        <p:spPr>
          <a:xfrm>
            <a:off x="638400" y="3942300"/>
            <a:ext cx="1819200" cy="861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Lato"/>
                <a:ea typeface="Lato"/>
                <a:cs typeface="Lato"/>
                <a:sym typeface="Lato"/>
              </a:rPr>
              <a:t>Probe each of the through hole pins to measure PWM output signal from microcontroller</a:t>
            </a:r>
            <a:endParaRPr sz="1100">
              <a:solidFill>
                <a:srgbClr val="FFFFFF"/>
              </a:solidFill>
              <a:latin typeface="Lato"/>
              <a:ea typeface="Lato"/>
              <a:cs typeface="Lato"/>
              <a:sym typeface="Lato"/>
            </a:endParaRPr>
          </a:p>
        </p:txBody>
      </p:sp>
      <p:cxnSp>
        <p:nvCxnSpPr>
          <p:cNvPr id="732" name="Google Shape;732;p61"/>
          <p:cNvCxnSpPr>
            <a:stCxn id="731" idx="0"/>
          </p:cNvCxnSpPr>
          <p:nvPr/>
        </p:nvCxnSpPr>
        <p:spPr>
          <a:xfrm flipH="1" rot="10800000">
            <a:off x="1548000" y="3560400"/>
            <a:ext cx="147000" cy="381900"/>
          </a:xfrm>
          <a:prstGeom prst="straightConnector1">
            <a:avLst/>
          </a:prstGeom>
          <a:noFill/>
          <a:ln cap="flat" cmpd="sng" w="9525">
            <a:solidFill>
              <a:schemeClr val="dk2"/>
            </a:solidFill>
            <a:prstDash val="solid"/>
            <a:round/>
            <a:headEnd len="med" w="med" type="none"/>
            <a:tailEnd len="med" w="med" type="triangle"/>
          </a:ln>
        </p:spPr>
      </p:cxnSp>
      <p:sp>
        <p:nvSpPr>
          <p:cNvPr id="733" name="Google Shape;733;p61"/>
          <p:cNvSpPr/>
          <p:nvPr/>
        </p:nvSpPr>
        <p:spPr>
          <a:xfrm>
            <a:off x="4032975" y="2391525"/>
            <a:ext cx="896100" cy="11688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734" name="Google Shape;734;p61"/>
          <p:cNvCxnSpPr>
            <a:stCxn id="735" idx="0"/>
          </p:cNvCxnSpPr>
          <p:nvPr/>
        </p:nvCxnSpPr>
        <p:spPr>
          <a:xfrm flipH="1" rot="10800000">
            <a:off x="3838650" y="3550875"/>
            <a:ext cx="194400" cy="446400"/>
          </a:xfrm>
          <a:prstGeom prst="straightConnector1">
            <a:avLst/>
          </a:prstGeom>
          <a:noFill/>
          <a:ln cap="flat" cmpd="sng" w="9525">
            <a:solidFill>
              <a:schemeClr val="dk2"/>
            </a:solidFill>
            <a:prstDash val="solid"/>
            <a:round/>
            <a:headEnd len="med" w="med" type="none"/>
            <a:tailEnd len="med" w="med" type="triangle"/>
          </a:ln>
        </p:spPr>
      </p:cxnSp>
      <p:sp>
        <p:nvSpPr>
          <p:cNvPr id="735" name="Google Shape;735;p61"/>
          <p:cNvSpPr txBox="1"/>
          <p:nvPr/>
        </p:nvSpPr>
        <p:spPr>
          <a:xfrm>
            <a:off x="2929050" y="3997275"/>
            <a:ext cx="1819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Lato"/>
                <a:ea typeface="Lato"/>
                <a:cs typeface="Lato"/>
                <a:sym typeface="Lato"/>
              </a:rPr>
              <a:t>Located on PCB</a:t>
            </a:r>
            <a:endParaRPr sz="1100">
              <a:solidFill>
                <a:srgbClr val="FFFFFF"/>
              </a:solidFill>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57" name="Shape 157"/>
        <p:cNvGrpSpPr/>
        <p:nvPr/>
      </p:nvGrpSpPr>
      <p:grpSpPr>
        <a:xfrm>
          <a:off x="0" y="0"/>
          <a:ext cx="0" cy="0"/>
          <a:chOff x="0" y="0"/>
          <a:chExt cx="0" cy="0"/>
        </a:xfrm>
      </p:grpSpPr>
      <p:sp>
        <p:nvSpPr>
          <p:cNvPr id="158" name="Google Shape;158;p1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Requirements Added By Team</a:t>
            </a:r>
            <a:endParaRPr/>
          </a:p>
        </p:txBody>
      </p:sp>
      <p:sp>
        <p:nvSpPr>
          <p:cNvPr id="159" name="Google Shape;159;p17"/>
          <p:cNvSpPr txBox="1"/>
          <p:nvPr/>
        </p:nvSpPr>
        <p:spPr>
          <a:xfrm>
            <a:off x="1144075" y="1016975"/>
            <a:ext cx="7803000" cy="212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rgbClr val="FFFFFF"/>
                </a:solidFill>
                <a:latin typeface="Lato"/>
                <a:ea typeface="Lato"/>
                <a:cs typeface="Lato"/>
                <a:sym typeface="Lato"/>
              </a:rPr>
              <a:t>These other specifications were added as realistic requirements our drone must follow:</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Drone Safety</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	Making sure any </a:t>
            </a:r>
            <a:r>
              <a:rPr lang="en">
                <a:solidFill>
                  <a:srgbClr val="FFFFFF"/>
                </a:solidFill>
                <a:latin typeface="Lato"/>
                <a:ea typeface="Lato"/>
                <a:cs typeface="Lato"/>
                <a:sym typeface="Lato"/>
              </a:rPr>
              <a:t>possible</a:t>
            </a:r>
            <a:r>
              <a:rPr lang="en">
                <a:solidFill>
                  <a:srgbClr val="FFFFFF"/>
                </a:solidFill>
                <a:latin typeface="Lato"/>
                <a:ea typeface="Lato"/>
                <a:cs typeface="Lato"/>
                <a:sym typeface="Lato"/>
              </a:rPr>
              <a:t> injuries and respective lawsuits are avoided</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Helium Leakage</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	So that helium would not need to be bought excessively</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Legal Requirements</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	We wanted </a:t>
            </a:r>
            <a:r>
              <a:rPr lang="en">
                <a:solidFill>
                  <a:srgbClr val="FFFFFF"/>
                </a:solidFill>
                <a:latin typeface="Lato"/>
                <a:ea typeface="Lato"/>
                <a:cs typeface="Lato"/>
                <a:sym typeface="Lato"/>
              </a:rPr>
              <a:t>availability</a:t>
            </a:r>
            <a:r>
              <a:rPr lang="en">
                <a:solidFill>
                  <a:srgbClr val="FFFFFF"/>
                </a:solidFill>
                <a:latin typeface="Lato"/>
                <a:ea typeface="Lato"/>
                <a:cs typeface="Lato"/>
                <a:sym typeface="Lato"/>
              </a:rPr>
              <a:t> to fly a drone on campus</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
                <a:solidFill>
                  <a:srgbClr val="FFFFFF"/>
                </a:solidFill>
                <a:latin typeface="Lato"/>
                <a:ea typeface="Lato"/>
                <a:cs typeface="Lato"/>
                <a:sym typeface="Lato"/>
              </a:rPr>
              <a:t>Manufacturability</a:t>
            </a:r>
            <a:endParaRPr>
              <a:solidFill>
                <a:srgbClr val="FFFFFF"/>
              </a:solidFill>
              <a:latin typeface="Lato"/>
              <a:ea typeface="Lato"/>
              <a:cs typeface="Lato"/>
              <a:sym typeface="Lato"/>
            </a:endParaRPr>
          </a:p>
          <a:p>
            <a:pPr indent="0" lvl="0" marL="457200" rtl="0" algn="l">
              <a:spcBef>
                <a:spcPts val="0"/>
              </a:spcBef>
              <a:spcAft>
                <a:spcPts val="0"/>
              </a:spcAft>
              <a:buNone/>
            </a:pPr>
            <a:r>
              <a:rPr lang="en">
                <a:solidFill>
                  <a:srgbClr val="FFFFFF"/>
                </a:solidFill>
                <a:latin typeface="Lato"/>
                <a:ea typeface="Lato"/>
                <a:cs typeface="Lato"/>
                <a:sym typeface="Lato"/>
              </a:rPr>
              <a:t>	Parts needed for the drone should be readily available for fabrication</a:t>
            </a:r>
            <a:endParaRPr>
              <a:solidFill>
                <a:srgbClr val="FFFFFF"/>
              </a:solidFill>
              <a:latin typeface="Lato"/>
              <a:ea typeface="Lato"/>
              <a:cs typeface="Lato"/>
              <a:sym typeface="Lato"/>
            </a:endParaRPr>
          </a:p>
        </p:txBody>
      </p:sp>
      <p:sp>
        <p:nvSpPr>
          <p:cNvPr id="160" name="Google Shape;160;p17"/>
          <p:cNvSpPr txBox="1"/>
          <p:nvPr/>
        </p:nvSpPr>
        <p:spPr>
          <a:xfrm>
            <a:off x="0" y="885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p6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PCB Power System Verification Implementation</a:t>
            </a:r>
            <a:endParaRPr/>
          </a:p>
        </p:txBody>
      </p:sp>
      <p:sp>
        <p:nvSpPr>
          <p:cNvPr id="741" name="Google Shape;741;p6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Expectation: All electronics powered by drone battery are expected </a:t>
            </a:r>
            <a:r>
              <a:rPr lang="en"/>
              <a:t>have correct voltages</a:t>
            </a:r>
            <a:r>
              <a:rPr lang="en"/>
              <a:t> at their respective Vin pins.</a:t>
            </a:r>
            <a:endParaRPr/>
          </a:p>
        </p:txBody>
      </p:sp>
      <p:sp>
        <p:nvSpPr>
          <p:cNvPr id="742" name="Google Shape;742;p62"/>
          <p:cNvSpPr txBox="1"/>
          <p:nvPr/>
        </p:nvSpPr>
        <p:spPr>
          <a:xfrm>
            <a:off x="2233800" y="4478750"/>
            <a:ext cx="44556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Lato"/>
                <a:ea typeface="Lato"/>
                <a:cs typeface="Lato"/>
                <a:sym typeface="Lato"/>
              </a:rPr>
              <a:t>Block diagram for PCB Power System Verification</a:t>
            </a:r>
            <a:endParaRPr sz="1100">
              <a:solidFill>
                <a:srgbClr val="FFFFFF"/>
              </a:solidFill>
              <a:latin typeface="Lato"/>
              <a:ea typeface="Lato"/>
              <a:cs typeface="Lato"/>
              <a:sym typeface="Lato"/>
            </a:endParaRPr>
          </a:p>
        </p:txBody>
      </p:sp>
      <p:pic>
        <p:nvPicPr>
          <p:cNvPr id="743" name="Google Shape;743;p62"/>
          <p:cNvPicPr preferRelativeResize="0"/>
          <p:nvPr/>
        </p:nvPicPr>
        <p:blipFill>
          <a:blip r:embed="rId3">
            <a:alphaModFix/>
          </a:blip>
          <a:stretch>
            <a:fillRect/>
          </a:stretch>
        </p:blipFill>
        <p:spPr>
          <a:xfrm>
            <a:off x="2175599" y="2333096"/>
            <a:ext cx="4572001" cy="212080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000">
                <a:latin typeface="Arial"/>
                <a:ea typeface="Arial"/>
                <a:cs typeface="Arial"/>
                <a:sym typeface="Arial"/>
              </a:rPr>
              <a:t>Noise Level</a:t>
            </a:r>
            <a:endParaRPr sz="2000"/>
          </a:p>
        </p:txBody>
      </p:sp>
      <p:sp>
        <p:nvSpPr>
          <p:cNvPr id="749" name="Google Shape;749;p63"/>
          <p:cNvSpPr txBox="1"/>
          <p:nvPr>
            <p:ph idx="1" type="body"/>
          </p:nvPr>
        </p:nvSpPr>
        <p:spPr>
          <a:xfrm>
            <a:off x="1297500" y="1333575"/>
            <a:ext cx="6827100" cy="8667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The results of the noise level test showed our system could reach 76dB when at max throttle in an indoor </a:t>
            </a:r>
            <a:r>
              <a:rPr lang="en"/>
              <a:t>environment</a:t>
            </a:r>
            <a:r>
              <a:rPr lang="en"/>
              <a:t>  and 72dB in a semi indoor </a:t>
            </a:r>
            <a:r>
              <a:rPr lang="en"/>
              <a:t>environment</a:t>
            </a:r>
            <a:r>
              <a:rPr lang="en"/>
              <a:t>, which does not meet our requirement. </a:t>
            </a:r>
            <a:endParaRPr/>
          </a:p>
        </p:txBody>
      </p:sp>
      <p:sp>
        <p:nvSpPr>
          <p:cNvPr id="750" name="Google Shape;750;p63"/>
          <p:cNvSpPr txBox="1"/>
          <p:nvPr/>
        </p:nvSpPr>
        <p:spPr>
          <a:xfrm>
            <a:off x="1297500" y="852200"/>
            <a:ext cx="54729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EB Garamond"/>
                <a:ea typeface="EB Garamond"/>
                <a:cs typeface="EB Garamond"/>
                <a:sym typeface="EB Garamond"/>
              </a:rPr>
              <a:t>The drone should be quieter than 65dB</a:t>
            </a:r>
            <a:endParaRPr>
              <a:solidFill>
                <a:schemeClr val="lt1"/>
              </a:solidFill>
              <a:latin typeface="Lato"/>
              <a:ea typeface="Lato"/>
              <a:cs typeface="Lato"/>
              <a:sym typeface="Lato"/>
            </a:endParaRPr>
          </a:p>
        </p:txBody>
      </p:sp>
      <p:sp>
        <p:nvSpPr>
          <p:cNvPr id="751" name="Google Shape;751;p63"/>
          <p:cNvSpPr txBox="1"/>
          <p:nvPr/>
        </p:nvSpPr>
        <p:spPr>
          <a:xfrm>
            <a:off x="7908450" y="163675"/>
            <a:ext cx="1084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rgbClr val="FFFF00"/>
                </a:solidFill>
              </a:rPr>
              <a:t>Tested:Not Met</a:t>
            </a:r>
            <a:endParaRPr>
              <a:latin typeface="Lato"/>
              <a:ea typeface="Lato"/>
              <a:cs typeface="Lato"/>
              <a:sym typeface="Lato"/>
            </a:endParaRPr>
          </a:p>
        </p:txBody>
      </p:sp>
      <p:sp>
        <p:nvSpPr>
          <p:cNvPr id="752" name="Google Shape;752;p63"/>
          <p:cNvSpPr txBox="1"/>
          <p:nvPr/>
        </p:nvSpPr>
        <p:spPr>
          <a:xfrm>
            <a:off x="671850" y="4195625"/>
            <a:ext cx="8290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Conclusion: Although the drone does not meet our requirement of 65dB. It should be tested outside where the system will be used most often to see if this results in the </a:t>
            </a:r>
            <a:r>
              <a:rPr lang="en">
                <a:solidFill>
                  <a:schemeClr val="lt1"/>
                </a:solidFill>
                <a:latin typeface="Lato"/>
                <a:ea typeface="Lato"/>
                <a:cs typeface="Lato"/>
                <a:sym typeface="Lato"/>
              </a:rPr>
              <a:t>requirement</a:t>
            </a:r>
            <a:r>
              <a:rPr lang="en">
                <a:solidFill>
                  <a:schemeClr val="lt1"/>
                </a:solidFill>
                <a:latin typeface="Lato"/>
                <a:ea typeface="Lato"/>
                <a:cs typeface="Lato"/>
                <a:sym typeface="Lato"/>
              </a:rPr>
              <a:t> being met</a:t>
            </a:r>
            <a:endParaRPr>
              <a:solidFill>
                <a:schemeClr val="lt1"/>
              </a:solidFill>
              <a:latin typeface="Lato"/>
              <a:ea typeface="Lato"/>
              <a:cs typeface="Lato"/>
              <a:sym typeface="Lato"/>
            </a:endParaRPr>
          </a:p>
        </p:txBody>
      </p:sp>
      <p:sp>
        <p:nvSpPr>
          <p:cNvPr id="753" name="Google Shape;753;p63"/>
          <p:cNvSpPr txBox="1"/>
          <p:nvPr/>
        </p:nvSpPr>
        <p:spPr>
          <a:xfrm>
            <a:off x="1301400" y="2346350"/>
            <a:ext cx="6819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The test should be conducted again but fully outdoors once the system has been </a:t>
            </a:r>
            <a:r>
              <a:rPr lang="en">
                <a:solidFill>
                  <a:schemeClr val="lt1"/>
                </a:solidFill>
                <a:latin typeface="Lato"/>
                <a:ea typeface="Lato"/>
                <a:cs typeface="Lato"/>
                <a:sym typeface="Lato"/>
              </a:rPr>
              <a:t>verified</a:t>
            </a:r>
            <a:r>
              <a:rPr lang="en">
                <a:solidFill>
                  <a:schemeClr val="lt1"/>
                </a:solidFill>
                <a:latin typeface="Lato"/>
                <a:ea typeface="Lato"/>
                <a:cs typeface="Lato"/>
                <a:sym typeface="Lato"/>
              </a:rPr>
              <a:t> as safe to use outdoors, to see if it would meet the </a:t>
            </a:r>
            <a:r>
              <a:rPr lang="en">
                <a:solidFill>
                  <a:schemeClr val="lt1"/>
                </a:solidFill>
                <a:latin typeface="Lato"/>
                <a:ea typeface="Lato"/>
                <a:cs typeface="Lato"/>
                <a:sym typeface="Lato"/>
              </a:rPr>
              <a:t>requirement</a:t>
            </a:r>
            <a:r>
              <a:rPr lang="en">
                <a:solidFill>
                  <a:schemeClr val="lt1"/>
                </a:solidFill>
                <a:latin typeface="Lato"/>
                <a:ea typeface="Lato"/>
                <a:cs typeface="Lato"/>
                <a:sym typeface="Lato"/>
              </a:rPr>
              <a:t> in the setting that it would most often be used in.</a:t>
            </a:r>
            <a:endParaRPr>
              <a:solidFill>
                <a:schemeClr val="lt1"/>
              </a:solidFill>
              <a:latin typeface="Lato"/>
              <a:ea typeface="Lato"/>
              <a:cs typeface="Lato"/>
              <a:sym typeface="Lato"/>
            </a:endParaRPr>
          </a:p>
        </p:txBody>
      </p:sp>
      <p:sp>
        <p:nvSpPr>
          <p:cNvPr id="754" name="Google Shape;754;p63"/>
          <p:cNvSpPr txBox="1"/>
          <p:nvPr/>
        </p:nvSpPr>
        <p:spPr>
          <a:xfrm>
            <a:off x="1232400" y="3323725"/>
            <a:ext cx="7169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Note: The results are </a:t>
            </a:r>
            <a:r>
              <a:rPr lang="en">
                <a:solidFill>
                  <a:schemeClr val="lt1"/>
                </a:solidFill>
                <a:latin typeface="Lato"/>
                <a:ea typeface="Lato"/>
                <a:cs typeface="Lato"/>
                <a:sym typeface="Lato"/>
              </a:rPr>
              <a:t>below 85dB the noise threshold where hearing damage can start to occur.</a:t>
            </a:r>
            <a:endParaRPr>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sp>
        <p:nvSpPr>
          <p:cNvPr id="759" name="Google Shape;759;p64"/>
          <p:cNvSpPr txBox="1"/>
          <p:nvPr>
            <p:ph type="title"/>
          </p:nvPr>
        </p:nvSpPr>
        <p:spPr>
          <a:xfrm>
            <a:off x="1221300" y="12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Process of </a:t>
            </a:r>
            <a:r>
              <a:rPr lang="en"/>
              <a:t>conducted</a:t>
            </a:r>
            <a:r>
              <a:rPr lang="en"/>
              <a:t> noise test</a:t>
            </a:r>
            <a:endParaRPr/>
          </a:p>
        </p:txBody>
      </p:sp>
      <p:sp>
        <p:nvSpPr>
          <p:cNvPr id="760" name="Google Shape;760;p64"/>
          <p:cNvSpPr txBox="1"/>
          <p:nvPr/>
        </p:nvSpPr>
        <p:spPr>
          <a:xfrm>
            <a:off x="1221300" y="4439725"/>
            <a:ext cx="6297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Flow chart representation of the noise test, broken into three phases. Each box represents a high level step in the procedure</a:t>
            </a:r>
            <a:endParaRPr>
              <a:solidFill>
                <a:schemeClr val="lt1"/>
              </a:solidFill>
              <a:latin typeface="Lato"/>
              <a:ea typeface="Lato"/>
              <a:cs typeface="Lato"/>
              <a:sym typeface="Lato"/>
            </a:endParaRPr>
          </a:p>
        </p:txBody>
      </p:sp>
      <p:sp>
        <p:nvSpPr>
          <p:cNvPr id="761" name="Google Shape;761;p64"/>
          <p:cNvSpPr txBox="1"/>
          <p:nvPr/>
        </p:nvSpPr>
        <p:spPr>
          <a:xfrm>
            <a:off x="1221300" y="1259850"/>
            <a:ext cx="6912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 flight test to determine the maximum noise level of the system was </a:t>
            </a:r>
            <a:r>
              <a:rPr lang="en">
                <a:solidFill>
                  <a:schemeClr val="lt1"/>
                </a:solidFill>
                <a:latin typeface="Lato"/>
                <a:ea typeface="Lato"/>
                <a:cs typeface="Lato"/>
                <a:sym typeface="Lato"/>
              </a:rPr>
              <a:t>conducted</a:t>
            </a:r>
            <a:r>
              <a:rPr lang="en">
                <a:solidFill>
                  <a:schemeClr val="lt1"/>
                </a:solidFill>
                <a:latin typeface="Lato"/>
                <a:ea typeface="Lato"/>
                <a:cs typeface="Lato"/>
                <a:sym typeface="Lato"/>
              </a:rPr>
              <a:t> with the following </a:t>
            </a:r>
            <a:r>
              <a:rPr lang="en">
                <a:solidFill>
                  <a:schemeClr val="lt1"/>
                </a:solidFill>
                <a:latin typeface="Lato"/>
                <a:ea typeface="Lato"/>
                <a:cs typeface="Lato"/>
                <a:sym typeface="Lato"/>
              </a:rPr>
              <a:t>procedure</a:t>
            </a:r>
            <a:r>
              <a:rPr lang="en">
                <a:solidFill>
                  <a:schemeClr val="lt1"/>
                </a:solidFill>
                <a:latin typeface="Lato"/>
                <a:ea typeface="Lato"/>
                <a:cs typeface="Lato"/>
                <a:sym typeface="Lato"/>
              </a:rPr>
              <a:t> </a:t>
            </a:r>
            <a:endParaRPr>
              <a:solidFill>
                <a:schemeClr val="lt1"/>
              </a:solidFill>
              <a:latin typeface="Lato"/>
              <a:ea typeface="Lato"/>
              <a:cs typeface="Lato"/>
              <a:sym typeface="Lato"/>
            </a:endParaRPr>
          </a:p>
        </p:txBody>
      </p:sp>
      <p:sp>
        <p:nvSpPr>
          <p:cNvPr id="762" name="Google Shape;762;p64"/>
          <p:cNvSpPr txBox="1"/>
          <p:nvPr/>
        </p:nvSpPr>
        <p:spPr>
          <a:xfrm>
            <a:off x="6747525" y="55050"/>
            <a:ext cx="234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a:t>
            </a:r>
            <a:r>
              <a:rPr lang="en" sz="1000">
                <a:solidFill>
                  <a:schemeClr val="lt1"/>
                </a:solidFill>
                <a:latin typeface="Montserrat"/>
                <a:ea typeface="Montserrat"/>
                <a:cs typeface="Montserrat"/>
                <a:sym typeface="Montserrat"/>
              </a:rPr>
              <a:t>Noise Level</a:t>
            </a:r>
            <a:endParaRPr>
              <a:latin typeface="Lato"/>
              <a:ea typeface="Lato"/>
              <a:cs typeface="Lato"/>
              <a:sym typeface="Lato"/>
            </a:endParaRPr>
          </a:p>
        </p:txBody>
      </p:sp>
      <p:pic>
        <p:nvPicPr>
          <p:cNvPr id="763" name="Google Shape;763;p64"/>
          <p:cNvPicPr preferRelativeResize="0"/>
          <p:nvPr/>
        </p:nvPicPr>
        <p:blipFill>
          <a:blip r:embed="rId3">
            <a:alphaModFix/>
          </a:blip>
          <a:stretch>
            <a:fillRect/>
          </a:stretch>
        </p:blipFill>
        <p:spPr>
          <a:xfrm>
            <a:off x="1297500" y="1849325"/>
            <a:ext cx="4670700" cy="2636675"/>
          </a:xfrm>
          <a:prstGeom prst="rect">
            <a:avLst/>
          </a:prstGeom>
          <a:noFill/>
          <a:ln>
            <a:noFill/>
          </a:ln>
        </p:spPr>
      </p:pic>
      <p:sp>
        <p:nvSpPr>
          <p:cNvPr id="764" name="Google Shape;764;p64"/>
          <p:cNvSpPr txBox="1"/>
          <p:nvPr/>
        </p:nvSpPr>
        <p:spPr>
          <a:xfrm>
            <a:off x="6077650" y="1795075"/>
            <a:ext cx="28287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The data was collected with an Apple Watch Series 6 which has been shown to have an accuracy of ± 1% when compared to other noise sensors</a:t>
            </a:r>
            <a:endParaRPr>
              <a:solidFill>
                <a:schemeClr val="lt1"/>
              </a:solidFill>
              <a:latin typeface="Lato"/>
              <a:ea typeface="Lato"/>
              <a:cs typeface="Lato"/>
              <a:sym typeface="Lato"/>
            </a:endParaRPr>
          </a:p>
        </p:txBody>
      </p:sp>
      <p:sp>
        <p:nvSpPr>
          <p:cNvPr id="765" name="Google Shape;765;p64"/>
          <p:cNvSpPr txBox="1"/>
          <p:nvPr/>
        </p:nvSpPr>
        <p:spPr>
          <a:xfrm>
            <a:off x="1221300" y="517875"/>
            <a:ext cx="7741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Expectation: The noise level of the system will be &lt;75dB(the average for most drones), since the throttle will be lower and the </a:t>
            </a:r>
            <a:r>
              <a:rPr lang="en">
                <a:solidFill>
                  <a:schemeClr val="lt1"/>
                </a:solidFill>
                <a:latin typeface="Lato"/>
                <a:ea typeface="Lato"/>
                <a:cs typeface="Lato"/>
                <a:sym typeface="Lato"/>
              </a:rPr>
              <a:t>propellers</a:t>
            </a:r>
            <a:r>
              <a:rPr lang="en">
                <a:solidFill>
                  <a:schemeClr val="lt1"/>
                </a:solidFill>
                <a:latin typeface="Lato"/>
                <a:ea typeface="Lato"/>
                <a:cs typeface="Lato"/>
                <a:sym typeface="Lato"/>
              </a:rPr>
              <a:t> further apart. The results could be </a:t>
            </a:r>
            <a:r>
              <a:rPr lang="en">
                <a:solidFill>
                  <a:schemeClr val="lt1"/>
                </a:solidFill>
                <a:latin typeface="Lato"/>
                <a:ea typeface="Lato"/>
                <a:cs typeface="Lato"/>
                <a:sym typeface="Lato"/>
              </a:rPr>
              <a:t>affected</a:t>
            </a:r>
            <a:r>
              <a:rPr lang="en">
                <a:solidFill>
                  <a:schemeClr val="lt1"/>
                </a:solidFill>
                <a:latin typeface="Lato"/>
                <a:ea typeface="Lato"/>
                <a:cs typeface="Lato"/>
                <a:sym typeface="Lato"/>
              </a:rPr>
              <a:t> by echo of indoor </a:t>
            </a:r>
            <a:r>
              <a:rPr lang="en">
                <a:solidFill>
                  <a:schemeClr val="lt1"/>
                </a:solidFill>
                <a:latin typeface="Lato"/>
                <a:ea typeface="Lato"/>
                <a:cs typeface="Lato"/>
                <a:sym typeface="Lato"/>
              </a:rPr>
              <a:t>environment</a:t>
            </a:r>
            <a:endParaRPr>
              <a:solidFill>
                <a:schemeClr val="lt1"/>
              </a:solidFill>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69" name="Shape 769"/>
        <p:cNvGrpSpPr/>
        <p:nvPr/>
      </p:nvGrpSpPr>
      <p:grpSpPr>
        <a:xfrm>
          <a:off x="0" y="0"/>
          <a:ext cx="0" cy="0"/>
          <a:chOff x="0" y="0"/>
          <a:chExt cx="0" cy="0"/>
        </a:xfrm>
      </p:grpSpPr>
      <p:sp>
        <p:nvSpPr>
          <p:cNvPr id="770" name="Google Shape;770;p6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Detailed Future Noise test</a:t>
            </a:r>
            <a:endParaRPr/>
          </a:p>
        </p:txBody>
      </p:sp>
      <p:sp>
        <p:nvSpPr>
          <p:cNvPr id="771" name="Google Shape;771;p65"/>
          <p:cNvSpPr txBox="1"/>
          <p:nvPr/>
        </p:nvSpPr>
        <p:spPr>
          <a:xfrm>
            <a:off x="1291075" y="842300"/>
            <a:ext cx="49566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ato"/>
                <a:ea typeface="Lato"/>
                <a:cs typeface="Lato"/>
                <a:sym typeface="Lato"/>
              </a:rPr>
              <a:t>Procedure:</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Layout envelope so that all brackets are on outskirts.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Inflation, Can be done with air since buoyancy is not required for this test</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Safety Check</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Assure that all attachments are securely </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Attach tether to weight on ground</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Power and calibration</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If uncalibrated</a:t>
            </a:r>
            <a:endParaRPr sz="1100">
              <a:solidFill>
                <a:schemeClr val="lt1"/>
              </a:solidFill>
              <a:latin typeface="Lato"/>
              <a:ea typeface="Lato"/>
              <a:cs typeface="Lato"/>
              <a:sym typeface="Lato"/>
            </a:endParaRPr>
          </a:p>
          <a:p>
            <a:pPr indent="-298450" lvl="2" marL="1371600" rtl="0" algn="l">
              <a:spcBef>
                <a:spcPts val="0"/>
              </a:spcBef>
              <a:spcAft>
                <a:spcPts val="0"/>
              </a:spcAft>
              <a:buClr>
                <a:schemeClr val="lt1"/>
              </a:buClr>
              <a:buSzPts val="1100"/>
              <a:buFont typeface="Lato"/>
              <a:buAutoNum type="romanLcPeriod"/>
            </a:pPr>
            <a:r>
              <a:rPr lang="en" sz="1100">
                <a:solidFill>
                  <a:schemeClr val="lt1"/>
                </a:solidFill>
                <a:latin typeface="Lato"/>
                <a:ea typeface="Lato"/>
                <a:cs typeface="Lato"/>
                <a:sym typeface="Lato"/>
              </a:rPr>
              <a:t>Follow calibration steps</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If calibrated</a:t>
            </a:r>
            <a:endParaRPr sz="1100">
              <a:solidFill>
                <a:schemeClr val="lt1"/>
              </a:solidFill>
              <a:latin typeface="Lato"/>
              <a:ea typeface="Lato"/>
              <a:cs typeface="Lato"/>
              <a:sym typeface="Lato"/>
            </a:endParaRPr>
          </a:p>
          <a:p>
            <a:pPr indent="-298450" lvl="2" marL="1371600" rtl="0" algn="l">
              <a:spcBef>
                <a:spcPts val="0"/>
              </a:spcBef>
              <a:spcAft>
                <a:spcPts val="0"/>
              </a:spcAft>
              <a:buClr>
                <a:schemeClr val="lt1"/>
              </a:buClr>
              <a:buSzPts val="1100"/>
              <a:buFont typeface="Lato"/>
              <a:buAutoNum type="romanLcPeriod"/>
            </a:pPr>
            <a:r>
              <a:rPr lang="en" sz="1100">
                <a:solidFill>
                  <a:schemeClr val="lt1"/>
                </a:solidFill>
                <a:latin typeface="Lato"/>
                <a:ea typeface="Lato"/>
                <a:cs typeface="Lato"/>
                <a:sym typeface="Lato"/>
              </a:rPr>
              <a:t>Turn power on</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Flight test (timed portion)</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Servos to upright position</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Throttle to 29% (max thrust) </a:t>
            </a:r>
            <a:endParaRPr sz="1100">
              <a:solidFill>
                <a:schemeClr val="lt1"/>
              </a:solidFill>
              <a:latin typeface="Lato"/>
              <a:ea typeface="Lato"/>
              <a:cs typeface="Lato"/>
              <a:sym typeface="Lato"/>
            </a:endParaRPr>
          </a:p>
          <a:p>
            <a:pPr indent="-298450" lvl="1" marL="914400" rtl="0" algn="l">
              <a:spcBef>
                <a:spcPts val="0"/>
              </a:spcBef>
              <a:spcAft>
                <a:spcPts val="0"/>
              </a:spcAft>
              <a:buClr>
                <a:schemeClr val="lt1"/>
              </a:buClr>
              <a:buSzPts val="1100"/>
              <a:buFont typeface="Lato"/>
              <a:buAutoNum type="alphaLcPeriod"/>
            </a:pPr>
            <a:r>
              <a:rPr lang="en" sz="1100">
                <a:solidFill>
                  <a:schemeClr val="lt1"/>
                </a:solidFill>
                <a:latin typeface="Lato"/>
                <a:ea typeface="Lato"/>
                <a:cs typeface="Lato"/>
                <a:sym typeface="Lato"/>
              </a:rPr>
              <a:t>Take noise </a:t>
            </a:r>
            <a:r>
              <a:rPr lang="en" sz="1100">
                <a:solidFill>
                  <a:schemeClr val="lt1"/>
                </a:solidFill>
                <a:latin typeface="Lato"/>
                <a:ea typeface="Lato"/>
                <a:cs typeface="Lato"/>
                <a:sym typeface="Lato"/>
              </a:rPr>
              <a:t>measurements</a:t>
            </a:r>
            <a:r>
              <a:rPr lang="en" sz="1100">
                <a:solidFill>
                  <a:schemeClr val="lt1"/>
                </a:solidFill>
                <a:latin typeface="Lato"/>
                <a:ea typeface="Lato"/>
                <a:cs typeface="Lato"/>
                <a:sym typeface="Lato"/>
              </a:rPr>
              <a:t> 5 feet away all around the system</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Turn off power switch</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Deflate system</a:t>
            </a:r>
            <a:endParaRPr sz="1100">
              <a:solidFill>
                <a:schemeClr val="lt1"/>
              </a:solidFill>
              <a:latin typeface="Lato"/>
              <a:ea typeface="Lato"/>
              <a:cs typeface="Lato"/>
              <a:sym typeface="Lato"/>
            </a:endParaRPr>
          </a:p>
        </p:txBody>
      </p:sp>
      <p:sp>
        <p:nvSpPr>
          <p:cNvPr id="772" name="Google Shape;772;p65"/>
          <p:cNvSpPr txBox="1"/>
          <p:nvPr/>
        </p:nvSpPr>
        <p:spPr>
          <a:xfrm>
            <a:off x="6061525" y="3494863"/>
            <a:ext cx="3104100" cy="153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100">
                <a:solidFill>
                  <a:schemeClr val="lt1"/>
                </a:solidFill>
                <a:latin typeface="Lato"/>
                <a:ea typeface="Lato"/>
                <a:cs typeface="Lato"/>
                <a:sym typeface="Lato"/>
              </a:rPr>
              <a:t>Calibration Steps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Set throttle curve to max at 100%</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Throttle to 100% with system off</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Turn system on </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Wait for 2 beeps followed by third beep</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Turn throttle to 0% within 2 seconds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Wait for 3 more beeps</a:t>
            </a:r>
            <a:endParaRPr sz="1100">
              <a:solidFill>
                <a:schemeClr val="lt1"/>
              </a:solidFill>
              <a:latin typeface="Lato"/>
              <a:ea typeface="Lato"/>
              <a:cs typeface="Lato"/>
              <a:sym typeface="Lato"/>
            </a:endParaRPr>
          </a:p>
          <a:p>
            <a:pPr indent="-298450" lvl="0" marL="457200" rtl="0" algn="l">
              <a:spcBef>
                <a:spcPts val="0"/>
              </a:spcBef>
              <a:spcAft>
                <a:spcPts val="0"/>
              </a:spcAft>
              <a:buClr>
                <a:schemeClr val="lt1"/>
              </a:buClr>
              <a:buSzPts val="1100"/>
              <a:buFont typeface="Lato"/>
              <a:buAutoNum type="arabicPeriod"/>
            </a:pPr>
            <a:r>
              <a:rPr lang="en" sz="1100">
                <a:solidFill>
                  <a:schemeClr val="lt1"/>
                </a:solidFill>
                <a:latin typeface="Lato"/>
                <a:ea typeface="Lato"/>
                <a:cs typeface="Lato"/>
                <a:sym typeface="Lato"/>
              </a:rPr>
              <a:t>Set throttle curved to max at 29%</a:t>
            </a:r>
            <a:endParaRPr>
              <a:latin typeface="Lato"/>
              <a:ea typeface="Lato"/>
              <a:cs typeface="Lato"/>
              <a:sym typeface="Lato"/>
            </a:endParaRPr>
          </a:p>
        </p:txBody>
      </p:sp>
      <p:sp>
        <p:nvSpPr>
          <p:cNvPr id="773" name="Google Shape;773;p65"/>
          <p:cNvSpPr txBox="1"/>
          <p:nvPr/>
        </p:nvSpPr>
        <p:spPr>
          <a:xfrm>
            <a:off x="6747525" y="55050"/>
            <a:ext cx="234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Noise Level</a:t>
            </a:r>
            <a:endParaRPr>
              <a:latin typeface="Lato"/>
              <a:ea typeface="Lato"/>
              <a:cs typeface="Lato"/>
              <a:sym typeface="Lato"/>
            </a:endParaRPr>
          </a:p>
        </p:txBody>
      </p:sp>
      <p:sp>
        <p:nvSpPr>
          <p:cNvPr id="774" name="Google Shape;774;p65"/>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6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Results of N</a:t>
            </a:r>
            <a:r>
              <a:rPr lang="en"/>
              <a:t>oise Test Don’t Meet Requirement</a:t>
            </a:r>
            <a:endParaRPr/>
          </a:p>
        </p:txBody>
      </p:sp>
      <p:sp>
        <p:nvSpPr>
          <p:cNvPr id="780" name="Google Shape;780;p66"/>
          <p:cNvSpPr txBox="1"/>
          <p:nvPr>
            <p:ph idx="1" type="body"/>
          </p:nvPr>
        </p:nvSpPr>
        <p:spPr>
          <a:xfrm>
            <a:off x="680375" y="3835800"/>
            <a:ext cx="7038900" cy="1296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Conclusion: The </a:t>
            </a:r>
            <a:r>
              <a:rPr lang="en"/>
              <a:t>results</a:t>
            </a:r>
            <a:r>
              <a:rPr lang="en"/>
              <a:t> of the Noise Test show that when motors are at full throttle, the system noise level reads a max of </a:t>
            </a:r>
            <a:r>
              <a:rPr lang="en"/>
              <a:t>76 dB</a:t>
            </a:r>
            <a:r>
              <a:rPr lang="en"/>
              <a:t> when 5ft away. This is just over our required 65db. Since the lower dB reading was taken with the </a:t>
            </a:r>
            <a:r>
              <a:rPr lang="en"/>
              <a:t>garage</a:t>
            </a:r>
            <a:r>
              <a:rPr lang="en"/>
              <a:t> door open it could be theorized that if this test was conducted outdoors, an </a:t>
            </a:r>
            <a:r>
              <a:rPr lang="en"/>
              <a:t>environment</a:t>
            </a:r>
            <a:r>
              <a:rPr lang="en"/>
              <a:t> that the drone would actually be deployed in, the readings may meet the requirements but this has not been tested.</a:t>
            </a:r>
            <a:endParaRPr/>
          </a:p>
        </p:txBody>
      </p:sp>
      <p:pic>
        <p:nvPicPr>
          <p:cNvPr id="781" name="Google Shape;781;p66" title="Noise Test.MOV">
            <a:hlinkClick r:id="rId3"/>
          </p:cNvPr>
          <p:cNvPicPr preferRelativeResize="0"/>
          <p:nvPr/>
        </p:nvPicPr>
        <p:blipFill>
          <a:blip r:embed="rId4">
            <a:alphaModFix/>
          </a:blip>
          <a:stretch>
            <a:fillRect/>
          </a:stretch>
        </p:blipFill>
        <p:spPr>
          <a:xfrm>
            <a:off x="7615250" y="1058650"/>
            <a:ext cx="1235925" cy="2197251"/>
          </a:xfrm>
          <a:prstGeom prst="rect">
            <a:avLst/>
          </a:prstGeom>
          <a:noFill/>
          <a:ln>
            <a:noFill/>
          </a:ln>
        </p:spPr>
      </p:pic>
      <p:sp>
        <p:nvSpPr>
          <p:cNvPr id="782" name="Google Shape;782;p66"/>
          <p:cNvSpPr txBox="1"/>
          <p:nvPr/>
        </p:nvSpPr>
        <p:spPr>
          <a:xfrm>
            <a:off x="7615249" y="3267200"/>
            <a:ext cx="1291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Video of noise test</a:t>
            </a:r>
            <a:endParaRPr>
              <a:solidFill>
                <a:schemeClr val="lt1"/>
              </a:solidFill>
              <a:latin typeface="Lato"/>
              <a:ea typeface="Lato"/>
              <a:cs typeface="Lato"/>
              <a:sym typeface="Lato"/>
            </a:endParaRPr>
          </a:p>
          <a:p>
            <a:pPr indent="0" lvl="0" marL="0" rtl="0" algn="l">
              <a:spcBef>
                <a:spcPts val="0"/>
              </a:spcBef>
              <a:spcAft>
                <a:spcPts val="0"/>
              </a:spcAft>
              <a:buNone/>
            </a:pPr>
            <a:r>
              <a:rPr lang="en">
                <a:solidFill>
                  <a:schemeClr val="lt1"/>
                </a:solidFill>
                <a:latin typeface="Lato"/>
                <a:ea typeface="Lato"/>
                <a:cs typeface="Lato"/>
                <a:sym typeface="Lato"/>
              </a:rPr>
              <a:t>Garage</a:t>
            </a:r>
            <a:r>
              <a:rPr lang="en">
                <a:solidFill>
                  <a:schemeClr val="lt1"/>
                </a:solidFill>
                <a:latin typeface="Lato"/>
                <a:ea typeface="Lato"/>
                <a:cs typeface="Lato"/>
                <a:sym typeface="Lato"/>
              </a:rPr>
              <a:t> open</a:t>
            </a:r>
            <a:endParaRPr>
              <a:solidFill>
                <a:schemeClr val="lt1"/>
              </a:solidFill>
              <a:latin typeface="Lato"/>
              <a:ea typeface="Lato"/>
              <a:cs typeface="Lato"/>
              <a:sym typeface="Lato"/>
            </a:endParaRPr>
          </a:p>
        </p:txBody>
      </p:sp>
      <p:sp>
        <p:nvSpPr>
          <p:cNvPr id="783" name="Google Shape;783;p66"/>
          <p:cNvSpPr txBox="1"/>
          <p:nvPr/>
        </p:nvSpPr>
        <p:spPr>
          <a:xfrm>
            <a:off x="6747525" y="55050"/>
            <a:ext cx="23472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Noise Level</a:t>
            </a:r>
            <a:endParaRPr>
              <a:latin typeface="Lato"/>
              <a:ea typeface="Lato"/>
              <a:cs typeface="Lato"/>
              <a:sym typeface="Lato"/>
            </a:endParaRPr>
          </a:p>
        </p:txBody>
      </p:sp>
      <p:sp>
        <p:nvSpPr>
          <p:cNvPr id="784" name="Google Shape;784;p66"/>
          <p:cNvSpPr txBox="1"/>
          <p:nvPr/>
        </p:nvSpPr>
        <p:spPr>
          <a:xfrm>
            <a:off x="1299275" y="1012225"/>
            <a:ext cx="58011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The noise test was </a:t>
            </a:r>
            <a:r>
              <a:rPr lang="en">
                <a:solidFill>
                  <a:schemeClr val="lt1"/>
                </a:solidFill>
                <a:latin typeface="Lato"/>
                <a:ea typeface="Lato"/>
                <a:cs typeface="Lato"/>
                <a:sym typeface="Lato"/>
              </a:rPr>
              <a:t>successfully</a:t>
            </a:r>
            <a:r>
              <a:rPr lang="en">
                <a:solidFill>
                  <a:schemeClr val="lt1"/>
                </a:solidFill>
                <a:latin typeface="Lato"/>
                <a:ea typeface="Lato"/>
                <a:cs typeface="Lato"/>
                <a:sym typeface="Lato"/>
              </a:rPr>
              <a:t> conducted. </a:t>
            </a:r>
            <a:r>
              <a:rPr lang="en" sz="1300">
                <a:solidFill>
                  <a:schemeClr val="lt1"/>
                </a:solidFill>
                <a:latin typeface="Lato"/>
                <a:ea typeface="Lato"/>
                <a:cs typeface="Lato"/>
                <a:sym typeface="Lato"/>
              </a:rPr>
              <a:t>The test went very smoothly with no large factors of error noted. The test was conducted with the garage door open and closed. To see if there would be any difference between the two</a:t>
            </a:r>
            <a:endParaRPr>
              <a:solidFill>
                <a:schemeClr val="lt1"/>
              </a:solidFill>
              <a:latin typeface="Lato"/>
              <a:ea typeface="Lato"/>
              <a:cs typeface="Lato"/>
              <a:sym typeface="Lato"/>
            </a:endParaRPr>
          </a:p>
        </p:txBody>
      </p:sp>
      <p:graphicFrame>
        <p:nvGraphicFramePr>
          <p:cNvPr id="785" name="Google Shape;785;p66"/>
          <p:cNvGraphicFramePr/>
          <p:nvPr/>
        </p:nvGraphicFramePr>
        <p:xfrm>
          <a:off x="952500" y="2000250"/>
          <a:ext cx="3000000" cy="3000000"/>
        </p:xfrm>
        <a:graphic>
          <a:graphicData uri="http://schemas.openxmlformats.org/drawingml/2006/table">
            <a:tbl>
              <a:tblPr>
                <a:noFill/>
                <a:tableStyleId>{0D7489A5-CED5-4134-9D81-155F2952C64D}</a:tableStyleId>
              </a:tblPr>
              <a:tblGrid>
                <a:gridCol w="2997900"/>
                <a:gridCol w="2997900"/>
              </a:tblGrid>
              <a:tr h="537675">
                <a:tc>
                  <a:txBody>
                    <a:bodyPr/>
                    <a:lstStyle/>
                    <a:p>
                      <a:pPr indent="0" lvl="0" marL="0" rtl="0" algn="l">
                        <a:spcBef>
                          <a:spcPts val="0"/>
                        </a:spcBef>
                        <a:spcAft>
                          <a:spcPts val="0"/>
                        </a:spcAft>
                        <a:buNone/>
                      </a:pPr>
                      <a:r>
                        <a:rPr lang="en">
                          <a:solidFill>
                            <a:schemeClr val="lt1"/>
                          </a:solidFill>
                        </a:rPr>
                        <a:t>Door Status</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Max</a:t>
                      </a:r>
                      <a:r>
                        <a:rPr lang="en">
                          <a:solidFill>
                            <a:schemeClr val="lt1"/>
                          </a:solidFill>
                        </a:rPr>
                        <a:t> Noise Level</a:t>
                      </a:r>
                      <a:endParaRPr>
                        <a:solidFill>
                          <a:schemeClr val="lt1"/>
                        </a:solidFill>
                      </a:endParaRPr>
                    </a:p>
                  </a:txBody>
                  <a:tcPr marT="91425" marB="91425" marR="91425" marL="91425"/>
                </a:tc>
              </a:tr>
              <a:tr h="517025">
                <a:tc>
                  <a:txBody>
                    <a:bodyPr/>
                    <a:lstStyle/>
                    <a:p>
                      <a:pPr indent="0" lvl="0" marL="0" rtl="0" algn="l">
                        <a:spcBef>
                          <a:spcPts val="0"/>
                        </a:spcBef>
                        <a:spcAft>
                          <a:spcPts val="0"/>
                        </a:spcAft>
                        <a:buNone/>
                      </a:pPr>
                      <a:r>
                        <a:rPr lang="en">
                          <a:solidFill>
                            <a:schemeClr val="lt1"/>
                          </a:solidFill>
                        </a:rPr>
                        <a:t>Closed</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76dB</a:t>
                      </a:r>
                      <a:endParaRPr>
                        <a:solidFill>
                          <a:schemeClr val="lt1"/>
                        </a:solidFill>
                      </a:endParaRPr>
                    </a:p>
                  </a:txBody>
                  <a:tcPr marT="91425" marB="91425" marR="91425" marL="91425"/>
                </a:tc>
              </a:tr>
              <a:tr h="517025">
                <a:tc>
                  <a:txBody>
                    <a:bodyPr/>
                    <a:lstStyle/>
                    <a:p>
                      <a:pPr indent="0" lvl="0" marL="0" rtl="0" algn="l">
                        <a:spcBef>
                          <a:spcPts val="0"/>
                        </a:spcBef>
                        <a:spcAft>
                          <a:spcPts val="0"/>
                        </a:spcAft>
                        <a:buNone/>
                      </a:pPr>
                      <a:r>
                        <a:rPr lang="en">
                          <a:solidFill>
                            <a:schemeClr val="lt1"/>
                          </a:solidFill>
                        </a:rPr>
                        <a:t>Open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72dB</a:t>
                      </a:r>
                      <a:endParaRPr>
                        <a:solidFill>
                          <a:schemeClr val="lt1"/>
                        </a:solidFill>
                      </a:endParaRPr>
                    </a:p>
                  </a:txBody>
                  <a:tcPr marT="91425" marB="91425" marR="91425" marL="91425"/>
                </a:tc>
              </a:tr>
            </a:tbl>
          </a:graphicData>
        </a:graphic>
      </p:graphicFrame>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9" name="Shape 789"/>
        <p:cNvGrpSpPr/>
        <p:nvPr/>
      </p:nvGrpSpPr>
      <p:grpSpPr>
        <a:xfrm>
          <a:off x="0" y="0"/>
          <a:ext cx="0" cy="0"/>
          <a:chOff x="0" y="0"/>
          <a:chExt cx="0" cy="0"/>
        </a:xfrm>
      </p:grpSpPr>
      <p:sp>
        <p:nvSpPr>
          <p:cNvPr id="790" name="Google Shape;790;p67"/>
          <p:cNvSpPr txBox="1"/>
          <p:nvPr>
            <p:ph type="title"/>
          </p:nvPr>
        </p:nvSpPr>
        <p:spPr>
          <a:xfrm>
            <a:off x="1297500" y="393750"/>
            <a:ext cx="7038900" cy="3726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1200"/>
              </a:spcAft>
              <a:buSzPts val="990"/>
              <a:buNone/>
            </a:pPr>
            <a:r>
              <a:rPr lang="en" sz="2000">
                <a:latin typeface="Arial"/>
                <a:ea typeface="Arial"/>
                <a:cs typeface="Arial"/>
                <a:sym typeface="Arial"/>
              </a:rPr>
              <a:t>Helium Leakage Did Not Meet Requirement</a:t>
            </a:r>
            <a:endParaRPr sz="2000"/>
          </a:p>
        </p:txBody>
      </p:sp>
      <p:sp>
        <p:nvSpPr>
          <p:cNvPr id="791" name="Google Shape;791;p67"/>
          <p:cNvSpPr txBox="1"/>
          <p:nvPr/>
        </p:nvSpPr>
        <p:spPr>
          <a:xfrm>
            <a:off x="1297500" y="894900"/>
            <a:ext cx="72681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EB Garamond"/>
                <a:ea typeface="EB Garamond"/>
                <a:cs typeface="EB Garamond"/>
                <a:sym typeface="EB Garamond"/>
              </a:rPr>
              <a:t>The lift bag shall maintain 90% of its buoyancy over a one week period</a:t>
            </a:r>
            <a:endParaRPr>
              <a:solidFill>
                <a:schemeClr val="lt1"/>
              </a:solidFill>
              <a:latin typeface="Lato"/>
              <a:ea typeface="Lato"/>
              <a:cs typeface="Lato"/>
              <a:sym typeface="Lato"/>
            </a:endParaRPr>
          </a:p>
        </p:txBody>
      </p:sp>
      <p:sp>
        <p:nvSpPr>
          <p:cNvPr id="792" name="Google Shape;792;p67"/>
          <p:cNvSpPr txBox="1"/>
          <p:nvPr>
            <p:ph idx="1" type="body"/>
          </p:nvPr>
        </p:nvSpPr>
        <p:spPr>
          <a:xfrm>
            <a:off x="1297500" y="1626800"/>
            <a:ext cx="7038900" cy="3124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Our Helium leakage </a:t>
            </a:r>
            <a:r>
              <a:rPr lang="en"/>
              <a:t>requirement</a:t>
            </a:r>
            <a:r>
              <a:rPr lang="en"/>
              <a:t> was not met. System would lose 10% of its buoyancy in 1.25 hours nowhere close to our required 1 week.</a:t>
            </a:r>
            <a:endParaRPr/>
          </a:p>
          <a:p>
            <a:pPr indent="0" lvl="0" marL="0" rtl="0" algn="l">
              <a:spcBef>
                <a:spcPts val="1200"/>
              </a:spcBef>
              <a:spcAft>
                <a:spcPts val="1200"/>
              </a:spcAft>
              <a:buNone/>
            </a:pPr>
            <a:r>
              <a:rPr lang="en"/>
              <a:t>Conclusion: When the lift bag was inflated the end was usually tied off with rubber bands and duct tape using this method the balloon would hold its for a few hours before </a:t>
            </a:r>
            <a:r>
              <a:rPr lang="en"/>
              <a:t>noticeable</a:t>
            </a:r>
            <a:r>
              <a:rPr lang="en"/>
              <a:t> slack </a:t>
            </a:r>
            <a:r>
              <a:rPr lang="en"/>
              <a:t>appeared</a:t>
            </a:r>
            <a:r>
              <a:rPr lang="en"/>
              <a:t>. However the collected data is not reflective of this method due to errors during testing with helium. Even so the helium loss in any latex balloon would not </a:t>
            </a:r>
            <a:r>
              <a:rPr lang="en"/>
              <a:t>likely</a:t>
            </a:r>
            <a:r>
              <a:rPr lang="en"/>
              <a:t> be able to meet this </a:t>
            </a:r>
            <a:r>
              <a:rPr lang="en"/>
              <a:t>requirement</a:t>
            </a:r>
            <a:r>
              <a:rPr lang="en"/>
              <a:t> due to the size of helium </a:t>
            </a:r>
            <a:r>
              <a:rPr lang="en"/>
              <a:t>molecules.</a:t>
            </a:r>
            <a:endParaRPr/>
          </a:p>
        </p:txBody>
      </p:sp>
      <p:sp>
        <p:nvSpPr>
          <p:cNvPr id="793" name="Google Shape;793;p67"/>
          <p:cNvSpPr txBox="1"/>
          <p:nvPr/>
        </p:nvSpPr>
        <p:spPr>
          <a:xfrm>
            <a:off x="7908450" y="163675"/>
            <a:ext cx="1084800" cy="3387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000">
                <a:solidFill>
                  <a:srgbClr val="FFFF00"/>
                </a:solidFill>
              </a:rPr>
              <a:t>Tested:Not Met</a:t>
            </a:r>
            <a:endParaRPr>
              <a:latin typeface="Lato"/>
              <a:ea typeface="Lato"/>
              <a:cs typeface="Lato"/>
              <a:sym typeface="Lato"/>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7" name="Shape 797"/>
        <p:cNvGrpSpPr/>
        <p:nvPr/>
      </p:nvGrpSpPr>
      <p:grpSpPr>
        <a:xfrm>
          <a:off x="0" y="0"/>
          <a:ext cx="0" cy="0"/>
          <a:chOff x="0" y="0"/>
          <a:chExt cx="0" cy="0"/>
        </a:xfrm>
      </p:grpSpPr>
      <p:sp>
        <p:nvSpPr>
          <p:cNvPr id="798" name="Google Shape;798;p6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Helium Loss Test Procedures</a:t>
            </a:r>
            <a:endParaRPr/>
          </a:p>
        </p:txBody>
      </p:sp>
      <p:sp>
        <p:nvSpPr>
          <p:cNvPr id="799" name="Google Shape;799;p68"/>
          <p:cNvSpPr txBox="1"/>
          <p:nvPr/>
        </p:nvSpPr>
        <p:spPr>
          <a:xfrm>
            <a:off x="6252850" y="55050"/>
            <a:ext cx="283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Helium leakage</a:t>
            </a:r>
            <a:endParaRPr>
              <a:latin typeface="Lato"/>
              <a:ea typeface="Lato"/>
              <a:cs typeface="Lato"/>
              <a:sym typeface="Lato"/>
            </a:endParaRPr>
          </a:p>
        </p:txBody>
      </p:sp>
      <p:sp>
        <p:nvSpPr>
          <p:cNvPr id="800" name="Google Shape;800;p68"/>
          <p:cNvSpPr txBox="1"/>
          <p:nvPr/>
        </p:nvSpPr>
        <p:spPr>
          <a:xfrm>
            <a:off x="1432400" y="3701375"/>
            <a:ext cx="652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Flow Chart representing the </a:t>
            </a:r>
            <a:r>
              <a:rPr lang="en">
                <a:solidFill>
                  <a:schemeClr val="lt1"/>
                </a:solidFill>
                <a:latin typeface="Lato"/>
                <a:ea typeface="Lato"/>
                <a:cs typeface="Lato"/>
                <a:sym typeface="Lato"/>
              </a:rPr>
              <a:t>procedure</a:t>
            </a:r>
            <a:r>
              <a:rPr lang="en">
                <a:solidFill>
                  <a:schemeClr val="lt1"/>
                </a:solidFill>
                <a:latin typeface="Lato"/>
                <a:ea typeface="Lato"/>
                <a:cs typeface="Lato"/>
                <a:sym typeface="Lato"/>
              </a:rPr>
              <a:t> of the helium loss test with each block </a:t>
            </a:r>
            <a:r>
              <a:rPr lang="en">
                <a:solidFill>
                  <a:schemeClr val="lt1"/>
                </a:solidFill>
                <a:latin typeface="Lato"/>
                <a:ea typeface="Lato"/>
                <a:cs typeface="Lato"/>
                <a:sym typeface="Lato"/>
              </a:rPr>
              <a:t>representing</a:t>
            </a:r>
            <a:r>
              <a:rPr lang="en">
                <a:solidFill>
                  <a:schemeClr val="lt1"/>
                </a:solidFill>
                <a:latin typeface="Lato"/>
                <a:ea typeface="Lato"/>
                <a:cs typeface="Lato"/>
                <a:sym typeface="Lato"/>
              </a:rPr>
              <a:t> a high level step in the procedure</a:t>
            </a:r>
            <a:endParaRPr>
              <a:solidFill>
                <a:schemeClr val="lt1"/>
              </a:solidFill>
              <a:latin typeface="Lato"/>
              <a:ea typeface="Lato"/>
              <a:cs typeface="Lato"/>
              <a:sym typeface="Lato"/>
            </a:endParaRPr>
          </a:p>
        </p:txBody>
      </p:sp>
      <p:sp>
        <p:nvSpPr>
          <p:cNvPr id="801" name="Google Shape;801;p68"/>
          <p:cNvSpPr txBox="1"/>
          <p:nvPr/>
        </p:nvSpPr>
        <p:spPr>
          <a:xfrm>
            <a:off x="1432400" y="1479525"/>
            <a:ext cx="69390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 flight test to determine the helium loss of the system over time </a:t>
            </a:r>
            <a:r>
              <a:rPr lang="en">
                <a:solidFill>
                  <a:schemeClr val="lt1"/>
                </a:solidFill>
                <a:latin typeface="Lato"/>
                <a:ea typeface="Lato"/>
                <a:cs typeface="Lato"/>
                <a:sym typeface="Lato"/>
              </a:rPr>
              <a:t>was attempted with the following procedure</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802" name="Google Shape;802;p68"/>
          <p:cNvSpPr txBox="1"/>
          <p:nvPr/>
        </p:nvSpPr>
        <p:spPr>
          <a:xfrm>
            <a:off x="1432400" y="945350"/>
            <a:ext cx="697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Expectation: Due to the size of helium </a:t>
            </a:r>
            <a:r>
              <a:rPr lang="en">
                <a:solidFill>
                  <a:schemeClr val="lt1"/>
                </a:solidFill>
                <a:latin typeface="Lato"/>
                <a:ea typeface="Lato"/>
                <a:cs typeface="Lato"/>
                <a:sym typeface="Lato"/>
              </a:rPr>
              <a:t>molecules</a:t>
            </a:r>
            <a:r>
              <a:rPr lang="en">
                <a:solidFill>
                  <a:schemeClr val="lt1"/>
                </a:solidFill>
                <a:latin typeface="Lato"/>
                <a:ea typeface="Lato"/>
                <a:cs typeface="Lato"/>
                <a:sym typeface="Lato"/>
              </a:rPr>
              <a:t> a latex balloon will not successfully be able to maintain its buoyancy for more </a:t>
            </a:r>
            <a:r>
              <a:rPr lang="en">
                <a:solidFill>
                  <a:schemeClr val="lt1"/>
                </a:solidFill>
                <a:latin typeface="Lato"/>
                <a:ea typeface="Lato"/>
                <a:cs typeface="Lato"/>
                <a:sym typeface="Lato"/>
              </a:rPr>
              <a:t>than</a:t>
            </a:r>
            <a:r>
              <a:rPr lang="en">
                <a:solidFill>
                  <a:schemeClr val="lt1"/>
                </a:solidFill>
                <a:latin typeface="Lato"/>
                <a:ea typeface="Lato"/>
                <a:cs typeface="Lato"/>
                <a:sym typeface="Lato"/>
              </a:rPr>
              <a:t> a few hours.</a:t>
            </a:r>
            <a:endParaRPr>
              <a:solidFill>
                <a:schemeClr val="lt1"/>
              </a:solidFill>
              <a:latin typeface="Lato"/>
              <a:ea typeface="Lato"/>
              <a:cs typeface="Lato"/>
              <a:sym typeface="Lato"/>
            </a:endParaRPr>
          </a:p>
        </p:txBody>
      </p:sp>
      <p:pic>
        <p:nvPicPr>
          <p:cNvPr id="803" name="Google Shape;803;p68"/>
          <p:cNvPicPr preferRelativeResize="0"/>
          <p:nvPr/>
        </p:nvPicPr>
        <p:blipFill>
          <a:blip r:embed="rId3">
            <a:alphaModFix/>
          </a:blip>
          <a:stretch>
            <a:fillRect/>
          </a:stretch>
        </p:blipFill>
        <p:spPr>
          <a:xfrm>
            <a:off x="935275" y="2112538"/>
            <a:ext cx="7763349" cy="1472737"/>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07" name="Shape 807"/>
        <p:cNvGrpSpPr/>
        <p:nvPr/>
      </p:nvGrpSpPr>
      <p:grpSpPr>
        <a:xfrm>
          <a:off x="0" y="0"/>
          <a:ext cx="0" cy="0"/>
          <a:chOff x="0" y="0"/>
          <a:chExt cx="0" cy="0"/>
        </a:xfrm>
      </p:grpSpPr>
      <p:sp>
        <p:nvSpPr>
          <p:cNvPr id="808" name="Google Shape;808;p69"/>
          <p:cNvSpPr txBox="1"/>
          <p:nvPr>
            <p:ph type="title"/>
          </p:nvPr>
        </p:nvSpPr>
        <p:spPr>
          <a:xfrm>
            <a:off x="1297500" y="393750"/>
            <a:ext cx="7038900" cy="61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Detailed Future </a:t>
            </a:r>
            <a:r>
              <a:rPr lang="en"/>
              <a:t>Helium loss test</a:t>
            </a:r>
            <a:endParaRPr/>
          </a:p>
        </p:txBody>
      </p:sp>
      <p:sp>
        <p:nvSpPr>
          <p:cNvPr id="809" name="Google Shape;809;p69"/>
          <p:cNvSpPr txBox="1"/>
          <p:nvPr/>
        </p:nvSpPr>
        <p:spPr>
          <a:xfrm>
            <a:off x="6252850" y="55050"/>
            <a:ext cx="283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Helium leakage</a:t>
            </a:r>
            <a:endParaRPr>
              <a:latin typeface="Lato"/>
              <a:ea typeface="Lato"/>
              <a:cs typeface="Lato"/>
              <a:sym typeface="Lato"/>
            </a:endParaRPr>
          </a:p>
        </p:txBody>
      </p:sp>
      <p:sp>
        <p:nvSpPr>
          <p:cNvPr id="810" name="Google Shape;810;p69"/>
          <p:cNvSpPr txBox="1"/>
          <p:nvPr/>
        </p:nvSpPr>
        <p:spPr>
          <a:xfrm>
            <a:off x="1214875" y="1070900"/>
            <a:ext cx="5734200" cy="340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Procedure:</a:t>
            </a:r>
            <a:endParaRPr>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Layout envelope so that all brackets are on outskirts.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Inflation</a:t>
            </a:r>
            <a:endParaRPr sz="1300">
              <a:solidFill>
                <a:schemeClr val="lt1"/>
              </a:solidFill>
              <a:latin typeface="Lato"/>
              <a:ea typeface="Lato"/>
              <a:cs typeface="Lato"/>
              <a:sym typeface="Lato"/>
            </a:endParaRPr>
          </a:p>
          <a:p>
            <a:pPr indent="-311150" lvl="1" marL="914400" rtl="0" algn="l">
              <a:spcBef>
                <a:spcPts val="0"/>
              </a:spcBef>
              <a:spcAft>
                <a:spcPts val="0"/>
              </a:spcAft>
              <a:buClr>
                <a:schemeClr val="lt1"/>
              </a:buClr>
              <a:buSzPts val="1300"/>
              <a:buFont typeface="Lato"/>
              <a:buAutoNum type="alphaLcPeriod"/>
            </a:pPr>
            <a:r>
              <a:rPr lang="en" sz="1300">
                <a:solidFill>
                  <a:schemeClr val="lt1"/>
                </a:solidFill>
                <a:latin typeface="Lato"/>
                <a:ea typeface="Lato"/>
                <a:cs typeface="Lato"/>
                <a:sym typeface="Lato"/>
              </a:rPr>
              <a:t>Since envelope is large then anticipated first the lift bag will be inflated until it is sphere with 1.5m diameter or 1.8m</a:t>
            </a:r>
            <a:r>
              <a:rPr baseline="30000" lang="en" sz="1300">
                <a:solidFill>
                  <a:schemeClr val="lt1"/>
                </a:solidFill>
                <a:latin typeface="Lato"/>
                <a:ea typeface="Lato"/>
                <a:cs typeface="Lato"/>
                <a:sym typeface="Lato"/>
              </a:rPr>
              <a:t>3</a:t>
            </a:r>
            <a:r>
              <a:rPr lang="en" sz="1300">
                <a:solidFill>
                  <a:schemeClr val="lt1"/>
                </a:solidFill>
                <a:latin typeface="Lato"/>
                <a:ea typeface="Lato"/>
                <a:cs typeface="Lato"/>
                <a:sym typeface="Lato"/>
              </a:rPr>
              <a:t> in volume</a:t>
            </a:r>
            <a:endParaRPr sz="1300">
              <a:solidFill>
                <a:schemeClr val="lt1"/>
              </a:solidFill>
              <a:latin typeface="Lato"/>
              <a:ea typeface="Lato"/>
              <a:cs typeface="Lato"/>
              <a:sym typeface="Lato"/>
            </a:endParaRPr>
          </a:p>
          <a:p>
            <a:pPr indent="-311150" lvl="1" marL="914400" rtl="0" algn="l">
              <a:spcBef>
                <a:spcPts val="0"/>
              </a:spcBef>
              <a:spcAft>
                <a:spcPts val="0"/>
              </a:spcAft>
              <a:buClr>
                <a:schemeClr val="lt1"/>
              </a:buClr>
              <a:buSzPts val="1300"/>
              <a:buFont typeface="Lato"/>
              <a:buAutoNum type="alphaLcPeriod"/>
            </a:pPr>
            <a:r>
              <a:rPr lang="en" sz="1300">
                <a:solidFill>
                  <a:schemeClr val="lt1"/>
                </a:solidFill>
                <a:latin typeface="Lato"/>
                <a:ea typeface="Lato"/>
                <a:cs typeface="Lato"/>
                <a:sym typeface="Lato"/>
              </a:rPr>
              <a:t>The rest of of the system will be filled with 4m</a:t>
            </a:r>
            <a:r>
              <a:rPr baseline="30000" lang="en" sz="1300">
                <a:solidFill>
                  <a:schemeClr val="lt1"/>
                </a:solidFill>
                <a:latin typeface="Lato"/>
                <a:ea typeface="Lato"/>
                <a:cs typeface="Lato"/>
                <a:sym typeface="Lato"/>
              </a:rPr>
              <a:t>3</a:t>
            </a:r>
            <a:r>
              <a:rPr lang="en" sz="1300">
                <a:solidFill>
                  <a:schemeClr val="lt1"/>
                </a:solidFill>
                <a:latin typeface="Lato"/>
                <a:ea typeface="Lato"/>
                <a:cs typeface="Lato"/>
                <a:sym typeface="Lato"/>
              </a:rPr>
              <a:t> of helium</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Check weight of system</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Safety Check</a:t>
            </a:r>
            <a:endParaRPr sz="1300">
              <a:solidFill>
                <a:schemeClr val="lt1"/>
              </a:solidFill>
              <a:latin typeface="Lato"/>
              <a:ea typeface="Lato"/>
              <a:cs typeface="Lato"/>
              <a:sym typeface="Lato"/>
            </a:endParaRPr>
          </a:p>
          <a:p>
            <a:pPr indent="-311150" lvl="1" marL="914400" rtl="0" algn="l">
              <a:spcBef>
                <a:spcPts val="0"/>
              </a:spcBef>
              <a:spcAft>
                <a:spcPts val="0"/>
              </a:spcAft>
              <a:buClr>
                <a:schemeClr val="lt1"/>
              </a:buClr>
              <a:buSzPts val="1300"/>
              <a:buFont typeface="Lato"/>
              <a:buAutoNum type="alphaLcPeriod"/>
            </a:pPr>
            <a:r>
              <a:rPr lang="en" sz="1300">
                <a:solidFill>
                  <a:schemeClr val="lt1"/>
                </a:solidFill>
                <a:latin typeface="Lato"/>
                <a:ea typeface="Lato"/>
                <a:cs typeface="Lato"/>
                <a:sym typeface="Lato"/>
              </a:rPr>
              <a:t>Assure that all attachments are securely </a:t>
            </a:r>
            <a:endParaRPr sz="1300">
              <a:solidFill>
                <a:schemeClr val="lt1"/>
              </a:solidFill>
              <a:latin typeface="Lato"/>
              <a:ea typeface="Lato"/>
              <a:cs typeface="Lato"/>
              <a:sym typeface="Lato"/>
            </a:endParaRPr>
          </a:p>
          <a:p>
            <a:pPr indent="-311150" lvl="1" marL="914400" rtl="0" algn="l">
              <a:spcBef>
                <a:spcPts val="0"/>
              </a:spcBef>
              <a:spcAft>
                <a:spcPts val="0"/>
              </a:spcAft>
              <a:buClr>
                <a:schemeClr val="lt1"/>
              </a:buClr>
              <a:buSzPts val="1300"/>
              <a:buFont typeface="Lato"/>
              <a:buAutoNum type="alphaLcPeriod"/>
            </a:pPr>
            <a:r>
              <a:rPr lang="en" sz="1300">
                <a:solidFill>
                  <a:schemeClr val="lt1"/>
                </a:solidFill>
                <a:latin typeface="Lato"/>
                <a:ea typeface="Lato"/>
                <a:cs typeface="Lato"/>
                <a:sym typeface="Lato"/>
              </a:rPr>
              <a:t>Attach tether to weight on ground</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Wait for 30 minutes</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Check weight of system</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Repeat steps 5 &amp; 6 several times to see if weight loss if linear or exponential </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Deflate system</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AutoNum type="arabicPeriod"/>
            </a:pPr>
            <a:r>
              <a:rPr lang="en" sz="1300">
                <a:solidFill>
                  <a:schemeClr val="lt1"/>
                </a:solidFill>
                <a:latin typeface="Lato"/>
                <a:ea typeface="Lato"/>
                <a:cs typeface="Lato"/>
                <a:sym typeface="Lato"/>
              </a:rPr>
              <a:t>Find weight </a:t>
            </a:r>
            <a:r>
              <a:rPr lang="en" sz="1300">
                <a:solidFill>
                  <a:schemeClr val="lt1"/>
                </a:solidFill>
                <a:latin typeface="Lato"/>
                <a:ea typeface="Lato"/>
                <a:cs typeface="Lato"/>
                <a:sym typeface="Lato"/>
              </a:rPr>
              <a:t>difference</a:t>
            </a:r>
            <a:r>
              <a:rPr lang="en" sz="1300">
                <a:solidFill>
                  <a:schemeClr val="lt1"/>
                </a:solidFill>
                <a:latin typeface="Lato"/>
                <a:ea typeface="Lato"/>
                <a:cs typeface="Lato"/>
                <a:sym typeface="Lato"/>
              </a:rPr>
              <a:t> over time to estimate helium loss for 1 week</a:t>
            </a:r>
            <a:endParaRPr sz="1300">
              <a:solidFill>
                <a:schemeClr val="lt1"/>
              </a:solidFill>
              <a:latin typeface="Lato"/>
              <a:ea typeface="Lato"/>
              <a:cs typeface="Lato"/>
              <a:sym typeface="Lato"/>
            </a:endParaRPr>
          </a:p>
        </p:txBody>
      </p:sp>
      <p:sp>
        <p:nvSpPr>
          <p:cNvPr id="811" name="Google Shape;811;p69"/>
          <p:cNvSpPr txBox="1"/>
          <p:nvPr/>
        </p:nvSpPr>
        <p:spPr>
          <a:xfrm>
            <a:off x="150300" y="2430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Results of Helium Loss Test</a:t>
            </a:r>
            <a:endParaRPr/>
          </a:p>
        </p:txBody>
      </p:sp>
      <p:sp>
        <p:nvSpPr>
          <p:cNvPr id="817" name="Google Shape;817;p70"/>
          <p:cNvSpPr txBox="1"/>
          <p:nvPr/>
        </p:nvSpPr>
        <p:spPr>
          <a:xfrm>
            <a:off x="1166225" y="1082600"/>
            <a:ext cx="6953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Helium loss test </a:t>
            </a:r>
            <a:r>
              <a:rPr lang="en">
                <a:solidFill>
                  <a:schemeClr val="lt1"/>
                </a:solidFill>
                <a:latin typeface="Lato"/>
                <a:ea typeface="Lato"/>
                <a:cs typeface="Lato"/>
                <a:sym typeface="Lato"/>
              </a:rPr>
              <a:t>likely</a:t>
            </a:r>
            <a:r>
              <a:rPr lang="en">
                <a:solidFill>
                  <a:schemeClr val="lt1"/>
                </a:solidFill>
                <a:latin typeface="Lato"/>
                <a:ea typeface="Lato"/>
                <a:cs typeface="Lato"/>
                <a:sym typeface="Lato"/>
              </a:rPr>
              <a:t> did not provided accurate results</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Due to </a:t>
            </a:r>
            <a:r>
              <a:rPr lang="en">
                <a:solidFill>
                  <a:schemeClr val="lt1"/>
                </a:solidFill>
                <a:latin typeface="Lato"/>
                <a:ea typeface="Lato"/>
                <a:cs typeface="Lato"/>
                <a:sym typeface="Lato"/>
              </a:rPr>
              <a:t>errors with inflation helium hose was left attached to lift bag resulting wose seal then expected.</a:t>
            </a:r>
            <a:endParaRPr>
              <a:solidFill>
                <a:schemeClr val="lt1"/>
              </a:solidFill>
              <a:latin typeface="Lato"/>
              <a:ea typeface="Lato"/>
              <a:cs typeface="Lato"/>
              <a:sym typeface="Lato"/>
            </a:endParaRPr>
          </a:p>
          <a:p>
            <a:pPr indent="-317500" lvl="0" marL="457200" rtl="0" algn="l">
              <a:spcBef>
                <a:spcPts val="0"/>
              </a:spcBef>
              <a:spcAft>
                <a:spcPts val="0"/>
              </a:spcAft>
              <a:buClr>
                <a:schemeClr val="lt1"/>
              </a:buClr>
              <a:buSzPts val="1400"/>
              <a:buFont typeface="Lato"/>
              <a:buAutoNum type="arabicPeriod"/>
            </a:pPr>
            <a:r>
              <a:rPr lang="en">
                <a:solidFill>
                  <a:schemeClr val="lt1"/>
                </a:solidFill>
                <a:latin typeface="Lato"/>
                <a:ea typeface="Lato"/>
                <a:cs typeface="Lato"/>
                <a:sym typeface="Lato"/>
              </a:rPr>
              <a:t>Due to Lift bag puncture only 2 data points where taken making rate of change for loss was unable to be determined</a:t>
            </a:r>
            <a:endParaRPr>
              <a:solidFill>
                <a:schemeClr val="lt1"/>
              </a:solidFill>
              <a:latin typeface="Lato"/>
              <a:ea typeface="Lato"/>
              <a:cs typeface="Lato"/>
              <a:sym typeface="Lato"/>
            </a:endParaRPr>
          </a:p>
        </p:txBody>
      </p:sp>
      <p:sp>
        <p:nvSpPr>
          <p:cNvPr id="818" name="Google Shape;818;p70"/>
          <p:cNvSpPr txBox="1"/>
          <p:nvPr/>
        </p:nvSpPr>
        <p:spPr>
          <a:xfrm>
            <a:off x="6252850" y="55050"/>
            <a:ext cx="283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Helium leakage</a:t>
            </a:r>
            <a:endParaRPr>
              <a:latin typeface="Lato"/>
              <a:ea typeface="Lato"/>
              <a:cs typeface="Lato"/>
              <a:sym typeface="Lato"/>
            </a:endParaRPr>
          </a:p>
        </p:txBody>
      </p:sp>
      <p:graphicFrame>
        <p:nvGraphicFramePr>
          <p:cNvPr id="819" name="Google Shape;819;p70"/>
          <p:cNvGraphicFramePr/>
          <p:nvPr/>
        </p:nvGraphicFramePr>
        <p:xfrm>
          <a:off x="1023425" y="2571750"/>
          <a:ext cx="3000000" cy="3000000"/>
        </p:xfrm>
        <a:graphic>
          <a:graphicData uri="http://schemas.openxmlformats.org/drawingml/2006/table">
            <a:tbl>
              <a:tblPr>
                <a:noFill/>
                <a:tableStyleId>{0D7489A5-CED5-4134-9D81-155F2952C64D}</a:tableStyleId>
              </a:tblPr>
              <a:tblGrid>
                <a:gridCol w="1470300"/>
                <a:gridCol w="1470300"/>
                <a:gridCol w="1470300"/>
                <a:gridCol w="1470300"/>
              </a:tblGrid>
              <a:tr h="609575">
                <a:tc>
                  <a:txBody>
                    <a:bodyPr/>
                    <a:lstStyle/>
                    <a:p>
                      <a:pPr indent="0" lvl="0" marL="0" rtl="0" algn="l">
                        <a:spcBef>
                          <a:spcPts val="0"/>
                        </a:spcBef>
                        <a:spcAft>
                          <a:spcPts val="0"/>
                        </a:spcAft>
                        <a:buNone/>
                      </a:pPr>
                      <a:r>
                        <a:rPr lang="en">
                          <a:solidFill>
                            <a:schemeClr val="lt1"/>
                          </a:solidFill>
                        </a:rPr>
                        <a:t>Time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Weight </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Estimated helium in system</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Percentage of helium lost</a:t>
                      </a:r>
                      <a:endParaRPr>
                        <a:solidFill>
                          <a:schemeClr val="lt1"/>
                        </a:solidFill>
                      </a:endParaRPr>
                    </a:p>
                  </a:txBody>
                  <a:tcPr marT="91425" marB="91425" marR="91425" marL="91425"/>
                </a:tc>
              </a:tr>
              <a:tr h="396225">
                <a:tc>
                  <a:txBody>
                    <a:bodyPr/>
                    <a:lstStyle/>
                    <a:p>
                      <a:pPr indent="0" lvl="0" marL="0" rtl="0" algn="l">
                        <a:spcBef>
                          <a:spcPts val="0"/>
                        </a:spcBef>
                        <a:spcAft>
                          <a:spcPts val="0"/>
                        </a:spcAft>
                        <a:buNone/>
                      </a:pPr>
                      <a:r>
                        <a:rPr lang="en">
                          <a:solidFill>
                            <a:schemeClr val="lt1"/>
                          </a:solidFill>
                        </a:rPr>
                        <a:t>0min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798g</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4.50m</a:t>
                      </a:r>
                      <a:r>
                        <a:rPr baseline="30000" lang="en">
                          <a:solidFill>
                            <a:schemeClr val="lt1"/>
                          </a:solidFill>
                        </a:rPr>
                        <a:t>3</a:t>
                      </a:r>
                      <a:endParaRPr baseline="300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0%</a:t>
                      </a:r>
                      <a:endParaRPr>
                        <a:solidFill>
                          <a:schemeClr val="lt1"/>
                        </a:solidFill>
                      </a:endParaRPr>
                    </a:p>
                  </a:txBody>
                  <a:tcPr marT="91425" marB="91425" marR="91425" marL="91425"/>
                </a:tc>
              </a:tr>
              <a:tr h="396225">
                <a:tc>
                  <a:txBody>
                    <a:bodyPr/>
                    <a:lstStyle/>
                    <a:p>
                      <a:pPr indent="0" lvl="0" marL="0" rtl="0" algn="l">
                        <a:spcBef>
                          <a:spcPts val="0"/>
                        </a:spcBef>
                        <a:spcAft>
                          <a:spcPts val="0"/>
                        </a:spcAft>
                        <a:buNone/>
                      </a:pPr>
                      <a:r>
                        <a:rPr lang="en">
                          <a:solidFill>
                            <a:schemeClr val="lt1"/>
                          </a:solidFill>
                        </a:rPr>
                        <a:t>30min</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960g</a:t>
                      </a:r>
                      <a:endParaRPr>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4.356m</a:t>
                      </a:r>
                      <a:r>
                        <a:rPr baseline="30000" lang="en">
                          <a:solidFill>
                            <a:schemeClr val="lt1"/>
                          </a:solidFill>
                        </a:rPr>
                        <a:t>3</a:t>
                      </a:r>
                      <a:endParaRPr baseline="30000">
                        <a:solidFill>
                          <a:schemeClr val="lt1"/>
                        </a:solidFill>
                      </a:endParaRPr>
                    </a:p>
                  </a:txBody>
                  <a:tcPr marT="91425" marB="91425" marR="91425" marL="91425"/>
                </a:tc>
                <a:tc>
                  <a:txBody>
                    <a:bodyPr/>
                    <a:lstStyle/>
                    <a:p>
                      <a:pPr indent="0" lvl="0" marL="0" rtl="0" algn="l">
                        <a:spcBef>
                          <a:spcPts val="0"/>
                        </a:spcBef>
                        <a:spcAft>
                          <a:spcPts val="0"/>
                        </a:spcAft>
                        <a:buNone/>
                      </a:pPr>
                      <a:r>
                        <a:rPr lang="en">
                          <a:solidFill>
                            <a:schemeClr val="lt1"/>
                          </a:solidFill>
                        </a:rPr>
                        <a:t>4.2%</a:t>
                      </a:r>
                      <a:endParaRPr>
                        <a:solidFill>
                          <a:schemeClr val="lt1"/>
                        </a:solidFill>
                      </a:endParaRPr>
                    </a:p>
                  </a:txBody>
                  <a:tcPr marT="91425" marB="91425" marR="91425" marL="91425"/>
                </a:tc>
              </a:tr>
            </a:tbl>
          </a:graphicData>
        </a:graphic>
      </p:graphicFrame>
      <p:sp>
        <p:nvSpPr>
          <p:cNvPr id="820" name="Google Shape;820;p70"/>
          <p:cNvSpPr txBox="1"/>
          <p:nvPr/>
        </p:nvSpPr>
        <p:spPr>
          <a:xfrm>
            <a:off x="1123475" y="4200800"/>
            <a:ext cx="70389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Conclusion:</a:t>
            </a:r>
            <a:r>
              <a:rPr lang="en">
                <a:solidFill>
                  <a:schemeClr val="lt1"/>
                </a:solidFill>
                <a:latin typeface="Lato"/>
                <a:ea typeface="Lato"/>
                <a:cs typeface="Lato"/>
                <a:sym typeface="Lato"/>
              </a:rPr>
              <a:t>Helium loss test revealed a loss of 8.4% an hour however this is likely inaccurate due to testing errors, even so this does not come close to our requirement of manting 90% over 1 week.</a:t>
            </a:r>
            <a:endParaRPr>
              <a:solidFill>
                <a:schemeClr val="lt1"/>
              </a:solidFill>
              <a:latin typeface="Lato"/>
              <a:ea typeface="Lato"/>
              <a:cs typeface="Lato"/>
              <a:sym typeface="Lato"/>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1"/>
          <p:cNvSpPr txBox="1"/>
          <p:nvPr>
            <p:ph type="title"/>
          </p:nvPr>
        </p:nvSpPr>
        <p:spPr>
          <a:xfrm>
            <a:off x="754800" y="317550"/>
            <a:ext cx="83892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Magnetometer Interference Requirement was Not </a:t>
            </a:r>
            <a:r>
              <a:rPr lang="en"/>
              <a:t>Verified</a:t>
            </a:r>
            <a:endParaRPr/>
          </a:p>
        </p:txBody>
      </p:sp>
      <p:sp>
        <p:nvSpPr>
          <p:cNvPr id="826" name="Google Shape;826;p71"/>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Requirement: Magnetometer interference shall be less than 10nT</a:t>
            </a:r>
            <a:endParaRPr/>
          </a:p>
          <a:p>
            <a:pPr indent="-311150" lvl="0" marL="457200" rtl="0" algn="l">
              <a:spcBef>
                <a:spcPts val="1200"/>
              </a:spcBef>
              <a:spcAft>
                <a:spcPts val="0"/>
              </a:spcAft>
              <a:buSzPts val="1300"/>
              <a:buChar char="●"/>
            </a:pPr>
            <a:r>
              <a:rPr lang="en"/>
              <a:t>Motors are the main contributor to magnetometer interference</a:t>
            </a:r>
            <a:endParaRPr/>
          </a:p>
          <a:p>
            <a:pPr indent="-311150" lvl="0" marL="457200" rtl="0" algn="l">
              <a:spcBef>
                <a:spcPts val="0"/>
              </a:spcBef>
              <a:spcAft>
                <a:spcPts val="0"/>
              </a:spcAft>
              <a:buSzPts val="1300"/>
              <a:buChar char="●"/>
            </a:pPr>
            <a:r>
              <a:rPr lang="en"/>
              <a:t>our use of low power electronics should reduce the generated electromagnetic interference. </a:t>
            </a:r>
            <a:endParaRPr/>
          </a:p>
          <a:p>
            <a:pPr indent="-311150" lvl="0" marL="457200" rtl="0" algn="l">
              <a:spcBef>
                <a:spcPts val="0"/>
              </a:spcBef>
              <a:spcAft>
                <a:spcPts val="0"/>
              </a:spcAft>
              <a:buSzPts val="1300"/>
              <a:buChar char="●"/>
            </a:pPr>
            <a:r>
              <a:rPr lang="en"/>
              <a:t>We only had a week window with access to the magnetometer payload, but due to manufacturing delays, we were unable to conduct the test with the sensor. </a:t>
            </a:r>
            <a:endParaRPr/>
          </a:p>
          <a:p>
            <a:pPr indent="0" lvl="0" marL="0" rtl="0" algn="l">
              <a:spcBef>
                <a:spcPts val="1200"/>
              </a:spcBef>
              <a:spcAft>
                <a:spcPts val="1200"/>
              </a:spcAft>
              <a:buNone/>
            </a:pPr>
            <a:r>
              <a:rPr lang="en"/>
              <a:t>Conclusion: Magnetometer interference not verified</a:t>
            </a:r>
            <a:endParaRPr/>
          </a:p>
        </p:txBody>
      </p:sp>
      <p:sp>
        <p:nvSpPr>
          <p:cNvPr id="827" name="Google Shape;827;p71"/>
          <p:cNvSpPr txBox="1"/>
          <p:nvPr/>
        </p:nvSpPr>
        <p:spPr>
          <a:xfrm>
            <a:off x="8006225" y="163675"/>
            <a:ext cx="987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FF0000"/>
                </a:solidFill>
              </a:rPr>
              <a:t>Not Verified</a:t>
            </a:r>
            <a:endParaRPr>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8"/>
          <p:cNvSpPr txBox="1"/>
          <p:nvPr>
            <p:ph type="title"/>
          </p:nvPr>
        </p:nvSpPr>
        <p:spPr>
          <a:xfrm>
            <a:off x="1297500" y="3175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System Level </a:t>
            </a:r>
            <a:r>
              <a:rPr lang="en"/>
              <a:t>Requirements For Drone</a:t>
            </a:r>
            <a:endParaRPr/>
          </a:p>
        </p:txBody>
      </p:sp>
      <p:sp>
        <p:nvSpPr>
          <p:cNvPr id="166" name="Google Shape;166;p18"/>
          <p:cNvSpPr txBox="1"/>
          <p:nvPr>
            <p:ph idx="1" type="body"/>
          </p:nvPr>
        </p:nvSpPr>
        <p:spPr>
          <a:xfrm>
            <a:off x="896450" y="1028600"/>
            <a:ext cx="7646100" cy="37083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Font typeface="Arial"/>
              <a:buChar char="●"/>
            </a:pPr>
            <a:r>
              <a:rPr b="1" lang="en" sz="1100">
                <a:latin typeface="Arial"/>
                <a:ea typeface="Arial"/>
                <a:cs typeface="Arial"/>
                <a:sym typeface="Arial"/>
              </a:rPr>
              <a:t>Minimum</a:t>
            </a:r>
            <a:r>
              <a:rPr b="1" lang="en" sz="1100">
                <a:latin typeface="Arial"/>
                <a:ea typeface="Arial"/>
                <a:cs typeface="Arial"/>
                <a:sym typeface="Arial"/>
              </a:rPr>
              <a:t> Drone Speed: </a:t>
            </a:r>
            <a:r>
              <a:rPr lang="en" sz="1000">
                <a:latin typeface="Arial"/>
                <a:ea typeface="Arial"/>
                <a:cs typeface="Arial"/>
                <a:sym typeface="Arial"/>
              </a:rPr>
              <a:t>Drone shall be able to fly at least 5 mph in winds up to 15 mph. </a:t>
            </a:r>
            <a:r>
              <a:rPr lang="en" sz="1000">
                <a:solidFill>
                  <a:srgbClr val="FFFF00"/>
                </a:solidFill>
                <a:latin typeface="Arial"/>
                <a:ea typeface="Arial"/>
                <a:cs typeface="Arial"/>
                <a:sym typeface="Arial"/>
              </a:rPr>
              <a:t>Verified in V-REP</a:t>
            </a:r>
            <a:endParaRPr sz="1000">
              <a:solidFill>
                <a:srgbClr val="FFFF00"/>
              </a:solidFill>
              <a:latin typeface="Arial"/>
              <a:ea typeface="Arial"/>
              <a:cs typeface="Arial"/>
              <a:sym typeface="Arial"/>
            </a:endParaRPr>
          </a:p>
          <a:p>
            <a:pPr indent="0" lvl="0" marL="914400" rtl="0" algn="l">
              <a:spcBef>
                <a:spcPts val="1200"/>
              </a:spcBef>
              <a:spcAft>
                <a:spcPts val="0"/>
              </a:spcAft>
              <a:buNone/>
            </a:pPr>
            <a:r>
              <a:rPr lang="en" sz="1000">
                <a:latin typeface="Arial"/>
                <a:ea typeface="Arial"/>
                <a:cs typeface="Arial"/>
                <a:sym typeface="Arial"/>
              </a:rPr>
              <a:t>Drone is shown to meet requirement with ideal shape but not fabricated shape. No physical testing conducted</a:t>
            </a:r>
            <a:endParaRPr sz="1000">
              <a:latin typeface="Arial"/>
              <a:ea typeface="Arial"/>
              <a:cs typeface="Arial"/>
              <a:sym typeface="Arial"/>
            </a:endParaRPr>
          </a:p>
          <a:p>
            <a:pPr indent="-298450" lvl="0" marL="457200" rtl="0" algn="l">
              <a:spcBef>
                <a:spcPts val="1200"/>
              </a:spcBef>
              <a:spcAft>
                <a:spcPts val="0"/>
              </a:spcAft>
              <a:buSzPts val="1100"/>
              <a:buFont typeface="Arial"/>
              <a:buChar char="●"/>
            </a:pPr>
            <a:r>
              <a:rPr b="1" lang="en" sz="1100">
                <a:latin typeface="Arial"/>
                <a:ea typeface="Arial"/>
                <a:cs typeface="Arial"/>
                <a:sym typeface="Arial"/>
              </a:rPr>
              <a:t>Drone Flight Time:</a:t>
            </a:r>
            <a:r>
              <a:rPr lang="en" sz="1100">
                <a:latin typeface="Arial"/>
                <a:ea typeface="Arial"/>
                <a:cs typeface="Arial"/>
                <a:sym typeface="Arial"/>
              </a:rPr>
              <a:t> Flight time shall be at least 30 minutes with payload. </a:t>
            </a:r>
            <a:r>
              <a:rPr lang="en" sz="1100">
                <a:solidFill>
                  <a:srgbClr val="FFFF00"/>
                </a:solidFill>
                <a:latin typeface="Arial"/>
                <a:ea typeface="Arial"/>
                <a:cs typeface="Arial"/>
                <a:sym typeface="Arial"/>
              </a:rPr>
              <a:t>Power Test Verified, Test Flight Failed</a:t>
            </a:r>
            <a:endParaRPr sz="1100">
              <a:solidFill>
                <a:srgbClr val="FFFF00"/>
              </a:solidFill>
              <a:latin typeface="Arial"/>
              <a:ea typeface="Arial"/>
              <a:cs typeface="Arial"/>
              <a:sym typeface="Arial"/>
            </a:endParaRPr>
          </a:p>
          <a:p>
            <a:pPr indent="0" lvl="0" marL="914400" rtl="0" algn="l">
              <a:spcBef>
                <a:spcPts val="1200"/>
              </a:spcBef>
              <a:spcAft>
                <a:spcPts val="0"/>
              </a:spcAft>
              <a:buNone/>
            </a:pPr>
            <a:r>
              <a:rPr lang="en" sz="1100">
                <a:solidFill>
                  <a:srgbClr val="FFFFFF"/>
                </a:solidFill>
                <a:latin typeface="Arial"/>
                <a:ea typeface="Arial"/>
                <a:cs typeface="Arial"/>
                <a:sym typeface="Arial"/>
              </a:rPr>
              <a:t>Results of power draw tests used to make estimates, Attempted hovering test failed.</a:t>
            </a:r>
            <a:endParaRPr sz="1100">
              <a:solidFill>
                <a:srgbClr val="FFFFFF"/>
              </a:solidFill>
              <a:latin typeface="Arial"/>
              <a:ea typeface="Arial"/>
              <a:cs typeface="Arial"/>
              <a:sym typeface="Arial"/>
            </a:endParaRPr>
          </a:p>
          <a:p>
            <a:pPr indent="-298450" lvl="0" marL="457200" rtl="0" algn="l">
              <a:spcBef>
                <a:spcPts val="1200"/>
              </a:spcBef>
              <a:spcAft>
                <a:spcPts val="0"/>
              </a:spcAft>
              <a:buSzPts val="1100"/>
              <a:buFont typeface="Arial"/>
              <a:buChar char="●"/>
            </a:pPr>
            <a:r>
              <a:rPr b="1" lang="en" sz="1100">
                <a:latin typeface="Arial"/>
                <a:ea typeface="Arial"/>
                <a:cs typeface="Arial"/>
                <a:sym typeface="Arial"/>
              </a:rPr>
              <a:t>RC Control:</a:t>
            </a:r>
            <a:r>
              <a:rPr lang="en" sz="1100">
                <a:latin typeface="Arial"/>
                <a:ea typeface="Arial"/>
                <a:cs typeface="Arial"/>
                <a:sym typeface="Arial"/>
              </a:rPr>
              <a:t> Drone shall respond to user commands with pitch and roll angles within ±0.1 radians and a height of 1±0.15m..</a:t>
            </a:r>
            <a:r>
              <a:rPr lang="en" sz="1100">
                <a:solidFill>
                  <a:srgbClr val="FFFF00"/>
                </a:solidFill>
                <a:latin typeface="Arial"/>
                <a:ea typeface="Arial"/>
                <a:cs typeface="Arial"/>
                <a:sym typeface="Arial"/>
              </a:rPr>
              <a:t> Matlab Verified</a:t>
            </a:r>
            <a:endParaRPr sz="1100">
              <a:solidFill>
                <a:srgbClr val="FFFF00"/>
              </a:solidFill>
              <a:latin typeface="Arial"/>
              <a:ea typeface="Arial"/>
              <a:cs typeface="Arial"/>
              <a:sym typeface="Arial"/>
            </a:endParaRPr>
          </a:p>
          <a:p>
            <a:pPr indent="0" lvl="0" marL="914400" rtl="0" algn="l">
              <a:spcBef>
                <a:spcPts val="1200"/>
              </a:spcBef>
              <a:spcAft>
                <a:spcPts val="0"/>
              </a:spcAft>
              <a:buNone/>
            </a:pPr>
            <a:r>
              <a:rPr lang="en" sz="1100">
                <a:latin typeface="Arial"/>
                <a:ea typeface="Arial"/>
                <a:cs typeface="Arial"/>
                <a:sym typeface="Arial"/>
              </a:rPr>
              <a:t>Direct remote control of servos and motors has been implemented and tested, closed-loop is being tested in Matlab and Vrep. </a:t>
            </a:r>
            <a:endParaRPr sz="1100">
              <a:latin typeface="Arial"/>
              <a:ea typeface="Arial"/>
              <a:cs typeface="Arial"/>
              <a:sym typeface="Arial"/>
            </a:endParaRPr>
          </a:p>
          <a:p>
            <a:pPr indent="-298450" lvl="0" marL="457200" rtl="0" algn="l">
              <a:spcBef>
                <a:spcPts val="1200"/>
              </a:spcBef>
              <a:spcAft>
                <a:spcPts val="0"/>
              </a:spcAft>
              <a:buSzPts val="1100"/>
              <a:buFont typeface="Arial"/>
              <a:buChar char="●"/>
            </a:pPr>
            <a:r>
              <a:rPr b="1" lang="en" sz="1100">
                <a:latin typeface="Arial"/>
                <a:ea typeface="Arial"/>
                <a:cs typeface="Arial"/>
                <a:sym typeface="Arial"/>
              </a:rPr>
              <a:t>Autonomous Control:</a:t>
            </a:r>
            <a:r>
              <a:rPr lang="en" sz="1100">
                <a:latin typeface="Arial"/>
                <a:ea typeface="Arial"/>
                <a:cs typeface="Arial"/>
                <a:sym typeface="Arial"/>
              </a:rPr>
              <a:t> Drone shall maintain stable pitch/roll/height and follow a path. </a:t>
            </a:r>
            <a:r>
              <a:rPr lang="en" sz="1100">
                <a:solidFill>
                  <a:srgbClr val="FF0000"/>
                </a:solidFill>
                <a:latin typeface="Arial"/>
                <a:ea typeface="Arial"/>
                <a:cs typeface="Arial"/>
                <a:sym typeface="Arial"/>
              </a:rPr>
              <a:t>Not Verified</a:t>
            </a:r>
            <a:endParaRPr sz="1100">
              <a:solidFill>
                <a:srgbClr val="FF0000"/>
              </a:solidFill>
              <a:latin typeface="Arial"/>
              <a:ea typeface="Arial"/>
              <a:cs typeface="Arial"/>
              <a:sym typeface="Arial"/>
            </a:endParaRPr>
          </a:p>
          <a:p>
            <a:pPr indent="0" lvl="0" marL="914400" rtl="0" algn="l">
              <a:spcBef>
                <a:spcPts val="1200"/>
              </a:spcBef>
              <a:spcAft>
                <a:spcPts val="0"/>
              </a:spcAft>
              <a:buNone/>
            </a:pPr>
            <a:r>
              <a:rPr lang="en" sz="1100">
                <a:latin typeface="Arial"/>
                <a:ea typeface="Arial"/>
                <a:cs typeface="Arial"/>
                <a:sym typeface="Arial"/>
              </a:rPr>
              <a:t>Design not completed. </a:t>
            </a:r>
            <a:r>
              <a:rPr lang="en" sz="1100">
                <a:latin typeface="Arial"/>
                <a:ea typeface="Arial"/>
                <a:cs typeface="Arial"/>
                <a:sym typeface="Arial"/>
              </a:rPr>
              <a:t>Auxiliary</a:t>
            </a:r>
            <a:r>
              <a:rPr lang="en" sz="1100">
                <a:latin typeface="Arial"/>
                <a:ea typeface="Arial"/>
                <a:cs typeface="Arial"/>
                <a:sym typeface="Arial"/>
              </a:rPr>
              <a:t> autonomous functions such as take off and landing tested in Matlab</a:t>
            </a:r>
            <a:endParaRPr sz="1100">
              <a:latin typeface="Arial"/>
              <a:ea typeface="Arial"/>
              <a:cs typeface="Arial"/>
              <a:sym typeface="Arial"/>
            </a:endParaRPr>
          </a:p>
          <a:p>
            <a:pPr indent="-298450" lvl="0" marL="457200" rtl="0" algn="l">
              <a:spcBef>
                <a:spcPts val="1200"/>
              </a:spcBef>
              <a:spcAft>
                <a:spcPts val="0"/>
              </a:spcAft>
              <a:buSzPts val="1100"/>
              <a:buFont typeface="Arial"/>
              <a:buChar char="●"/>
            </a:pPr>
            <a:r>
              <a:rPr b="1" lang="en" sz="1100">
                <a:latin typeface="Arial"/>
                <a:ea typeface="Arial"/>
                <a:cs typeface="Arial"/>
                <a:sym typeface="Arial"/>
              </a:rPr>
              <a:t>Cost:</a:t>
            </a:r>
            <a:r>
              <a:rPr lang="en" sz="1100">
                <a:latin typeface="Arial"/>
                <a:ea typeface="Arial"/>
                <a:cs typeface="Arial"/>
                <a:sym typeface="Arial"/>
              </a:rPr>
              <a:t> Drone shall cost less than $10,000. </a:t>
            </a:r>
            <a:r>
              <a:rPr lang="en" sz="1100">
                <a:solidFill>
                  <a:srgbClr val="FFFF00"/>
                </a:solidFill>
                <a:latin typeface="Arial"/>
                <a:ea typeface="Arial"/>
                <a:cs typeface="Arial"/>
                <a:sym typeface="Arial"/>
              </a:rPr>
              <a:t>Estimated Product Cost</a:t>
            </a:r>
            <a:endParaRPr sz="1100">
              <a:solidFill>
                <a:srgbClr val="FF0000"/>
              </a:solidFill>
              <a:latin typeface="Arial"/>
              <a:ea typeface="Arial"/>
              <a:cs typeface="Arial"/>
              <a:sym typeface="Arial"/>
            </a:endParaRPr>
          </a:p>
          <a:p>
            <a:pPr indent="457200" lvl="0" marL="457200" rtl="0" algn="l">
              <a:spcBef>
                <a:spcPts val="1200"/>
              </a:spcBef>
              <a:spcAft>
                <a:spcPts val="0"/>
              </a:spcAft>
              <a:buNone/>
            </a:pPr>
            <a:r>
              <a:rPr lang="en" sz="1100">
                <a:latin typeface="Arial"/>
                <a:ea typeface="Arial"/>
                <a:cs typeface="Arial"/>
                <a:sym typeface="Arial"/>
              </a:rPr>
              <a:t>Completed BoM with costs and estimated for outsourced labor. Marketing and overhead not calculated</a:t>
            </a:r>
            <a:endParaRPr sz="1100">
              <a:latin typeface="Arial"/>
              <a:ea typeface="Arial"/>
              <a:cs typeface="Arial"/>
              <a:sym typeface="Arial"/>
            </a:endParaRPr>
          </a:p>
          <a:p>
            <a:pPr indent="0" lvl="0" marL="0" rtl="0" algn="l">
              <a:spcBef>
                <a:spcPts val="1200"/>
              </a:spcBef>
              <a:spcAft>
                <a:spcPts val="0"/>
              </a:spcAft>
              <a:buNone/>
            </a:pPr>
            <a:r>
              <a:t/>
            </a:r>
            <a:endParaRPr sz="1100">
              <a:latin typeface="Arial"/>
              <a:ea typeface="Arial"/>
              <a:cs typeface="Arial"/>
              <a:sym typeface="Arial"/>
            </a:endParaRPr>
          </a:p>
          <a:p>
            <a:pPr indent="0" lvl="0" marL="0" rtl="0" algn="l">
              <a:lnSpc>
                <a:spcPct val="100000"/>
              </a:lnSpc>
              <a:spcBef>
                <a:spcPts val="1200"/>
              </a:spcBef>
              <a:spcAft>
                <a:spcPts val="0"/>
              </a:spcAft>
              <a:buNone/>
            </a:pPr>
            <a:r>
              <a:rPr lang="en" sz="1100">
                <a:latin typeface="Arial"/>
                <a:ea typeface="Arial"/>
                <a:cs typeface="Arial"/>
                <a:sym typeface="Arial"/>
              </a:rPr>
              <a:t>More on next slide</a:t>
            </a:r>
            <a:endParaRPr sz="1100">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1" name="Shape 831"/>
        <p:cNvGrpSpPr/>
        <p:nvPr/>
      </p:nvGrpSpPr>
      <p:grpSpPr>
        <a:xfrm>
          <a:off x="0" y="0"/>
          <a:ext cx="0" cy="0"/>
          <a:chOff x="0" y="0"/>
          <a:chExt cx="0" cy="0"/>
        </a:xfrm>
      </p:grpSpPr>
      <p:sp>
        <p:nvSpPr>
          <p:cNvPr id="832" name="Google Shape;832;p7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Possible </a:t>
            </a:r>
            <a:r>
              <a:rPr lang="en"/>
              <a:t>Magnetometer Interference Test</a:t>
            </a:r>
            <a:endParaRPr/>
          </a:p>
        </p:txBody>
      </p:sp>
      <p:sp>
        <p:nvSpPr>
          <p:cNvPr id="833" name="Google Shape;833;p72"/>
          <p:cNvSpPr txBox="1"/>
          <p:nvPr>
            <p:ph idx="1" type="body"/>
          </p:nvPr>
        </p:nvSpPr>
        <p:spPr>
          <a:xfrm>
            <a:off x="1297500" y="14151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
              <a:t>Expectation: Not </a:t>
            </a:r>
            <a:r>
              <a:rPr lang="en"/>
              <a:t>sufficient</a:t>
            </a:r>
            <a:r>
              <a:rPr lang="en"/>
              <a:t> enough </a:t>
            </a:r>
            <a:r>
              <a:rPr lang="en"/>
              <a:t>research</a:t>
            </a:r>
            <a:r>
              <a:rPr lang="en"/>
              <a:t> has been done on magnetic interference to have accurate expectation for this </a:t>
            </a:r>
            <a:r>
              <a:rPr lang="en"/>
              <a:t>requirement</a:t>
            </a:r>
            <a:r>
              <a:rPr lang="en"/>
              <a:t>.</a:t>
            </a:r>
            <a:endParaRPr/>
          </a:p>
        </p:txBody>
      </p:sp>
      <p:sp>
        <p:nvSpPr>
          <p:cNvPr id="834" name="Google Shape;834;p72"/>
          <p:cNvSpPr txBox="1"/>
          <p:nvPr/>
        </p:nvSpPr>
        <p:spPr>
          <a:xfrm>
            <a:off x="1668300" y="3940525"/>
            <a:ext cx="6297300" cy="615600"/>
          </a:xfrm>
          <a:prstGeom prst="rect">
            <a:avLst/>
          </a:prstGeom>
          <a:solidFill>
            <a:srgbClr val="FF9900"/>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Additional</a:t>
            </a:r>
            <a:r>
              <a:rPr lang="en">
                <a:solidFill>
                  <a:schemeClr val="lt1"/>
                </a:solidFill>
                <a:latin typeface="Lato"/>
                <a:ea typeface="Lato"/>
                <a:cs typeface="Lato"/>
                <a:sym typeface="Lato"/>
              </a:rPr>
              <a:t> data points could be taken between 0% and 100% throttle for more </a:t>
            </a:r>
            <a:r>
              <a:rPr lang="en">
                <a:solidFill>
                  <a:schemeClr val="lt1"/>
                </a:solidFill>
                <a:latin typeface="Lato"/>
                <a:ea typeface="Lato"/>
                <a:cs typeface="Lato"/>
                <a:sym typeface="Lato"/>
              </a:rPr>
              <a:t>detailed</a:t>
            </a:r>
            <a:r>
              <a:rPr lang="en">
                <a:solidFill>
                  <a:schemeClr val="lt1"/>
                </a:solidFill>
                <a:latin typeface="Lato"/>
                <a:ea typeface="Lato"/>
                <a:cs typeface="Lato"/>
                <a:sym typeface="Lato"/>
              </a:rPr>
              <a:t> data of how motors effect </a:t>
            </a:r>
            <a:r>
              <a:rPr lang="en">
                <a:solidFill>
                  <a:schemeClr val="lt1"/>
                </a:solidFill>
                <a:latin typeface="Lato"/>
                <a:ea typeface="Lato"/>
                <a:cs typeface="Lato"/>
                <a:sym typeface="Lato"/>
              </a:rPr>
              <a:t>magnetometer</a:t>
            </a:r>
            <a:r>
              <a:rPr lang="en">
                <a:solidFill>
                  <a:schemeClr val="lt1"/>
                </a:solidFill>
                <a:latin typeface="Lato"/>
                <a:ea typeface="Lato"/>
                <a:cs typeface="Lato"/>
                <a:sym typeface="Lato"/>
              </a:rPr>
              <a:t> interference</a:t>
            </a:r>
            <a:endParaRPr>
              <a:solidFill>
                <a:schemeClr val="lt1"/>
              </a:solidFill>
              <a:latin typeface="Lato"/>
              <a:ea typeface="Lato"/>
              <a:cs typeface="Lato"/>
              <a:sym typeface="Lato"/>
            </a:endParaRPr>
          </a:p>
        </p:txBody>
      </p:sp>
      <p:pic>
        <p:nvPicPr>
          <p:cNvPr id="835" name="Google Shape;835;p72"/>
          <p:cNvPicPr preferRelativeResize="0"/>
          <p:nvPr/>
        </p:nvPicPr>
        <p:blipFill>
          <a:blip r:embed="rId3">
            <a:alphaModFix/>
          </a:blip>
          <a:stretch>
            <a:fillRect/>
          </a:stretch>
        </p:blipFill>
        <p:spPr>
          <a:xfrm>
            <a:off x="646450" y="2587950"/>
            <a:ext cx="8341000" cy="1215625"/>
          </a:xfrm>
          <a:prstGeom prst="rect">
            <a:avLst/>
          </a:prstGeom>
          <a:noFill/>
          <a:ln>
            <a:noFill/>
          </a:ln>
        </p:spPr>
      </p:pic>
      <p:sp>
        <p:nvSpPr>
          <p:cNvPr id="836" name="Google Shape;836;p72"/>
          <p:cNvSpPr txBox="1"/>
          <p:nvPr/>
        </p:nvSpPr>
        <p:spPr>
          <a:xfrm>
            <a:off x="1269450" y="1941075"/>
            <a:ext cx="7095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An experiment with the following </a:t>
            </a:r>
            <a:r>
              <a:rPr lang="en">
                <a:solidFill>
                  <a:schemeClr val="lt1"/>
                </a:solidFill>
                <a:latin typeface="Lato"/>
                <a:ea typeface="Lato"/>
                <a:cs typeface="Lato"/>
                <a:sym typeface="Lato"/>
              </a:rPr>
              <a:t>procedure</a:t>
            </a:r>
            <a:r>
              <a:rPr lang="en">
                <a:solidFill>
                  <a:schemeClr val="lt1"/>
                </a:solidFill>
                <a:latin typeface="Lato"/>
                <a:ea typeface="Lato"/>
                <a:cs typeface="Lato"/>
                <a:sym typeface="Lato"/>
              </a:rPr>
              <a:t> could be conducted in order to test </a:t>
            </a:r>
            <a:r>
              <a:rPr lang="en">
                <a:solidFill>
                  <a:schemeClr val="lt1"/>
                </a:solidFill>
                <a:latin typeface="Lato"/>
                <a:ea typeface="Lato"/>
                <a:cs typeface="Lato"/>
                <a:sym typeface="Lato"/>
              </a:rPr>
              <a:t>magnetometer</a:t>
            </a:r>
            <a:r>
              <a:rPr lang="en">
                <a:solidFill>
                  <a:schemeClr val="lt1"/>
                </a:solidFill>
                <a:latin typeface="Lato"/>
                <a:ea typeface="Lato"/>
                <a:cs typeface="Lato"/>
                <a:sym typeface="Lato"/>
              </a:rPr>
              <a:t> interference on the </a:t>
            </a:r>
            <a:r>
              <a:rPr lang="en">
                <a:solidFill>
                  <a:schemeClr val="lt1"/>
                </a:solidFill>
                <a:latin typeface="Lato"/>
                <a:ea typeface="Lato"/>
                <a:cs typeface="Lato"/>
                <a:sym typeface="Lato"/>
              </a:rPr>
              <a:t>magnetometer</a:t>
            </a:r>
            <a:r>
              <a:rPr lang="en">
                <a:solidFill>
                  <a:schemeClr val="lt1"/>
                </a:solidFill>
                <a:latin typeface="Lato"/>
                <a:ea typeface="Lato"/>
                <a:cs typeface="Lato"/>
                <a:sym typeface="Lato"/>
              </a:rPr>
              <a:t>.</a:t>
            </a:r>
            <a:endParaRPr>
              <a:solidFill>
                <a:schemeClr val="lt1"/>
              </a:solidFill>
              <a:latin typeface="Lato"/>
              <a:ea typeface="Lato"/>
              <a:cs typeface="Lato"/>
              <a:sym typeface="Lato"/>
            </a:endParaRPr>
          </a:p>
        </p:txBody>
      </p:sp>
      <p:cxnSp>
        <p:nvCxnSpPr>
          <p:cNvPr id="837" name="Google Shape;837;p72"/>
          <p:cNvCxnSpPr>
            <a:stCxn id="834" idx="0"/>
          </p:cNvCxnSpPr>
          <p:nvPr/>
        </p:nvCxnSpPr>
        <p:spPr>
          <a:xfrm flipH="1" rot="10800000">
            <a:off x="4816950" y="3443425"/>
            <a:ext cx="688800" cy="497100"/>
          </a:xfrm>
          <a:prstGeom prst="straightConnector1">
            <a:avLst/>
          </a:prstGeom>
          <a:noFill/>
          <a:ln cap="flat" cmpd="sng" w="9525">
            <a:solidFill>
              <a:srgbClr val="FF9900"/>
            </a:solidFill>
            <a:prstDash val="solid"/>
            <a:round/>
            <a:headEnd len="med" w="med" type="none"/>
            <a:tailEnd len="med" w="med" type="triangle"/>
          </a:ln>
        </p:spPr>
      </p:cxnSp>
      <p:sp>
        <p:nvSpPr>
          <p:cNvPr id="838" name="Google Shape;838;p72"/>
          <p:cNvSpPr txBox="1"/>
          <p:nvPr/>
        </p:nvSpPr>
        <p:spPr>
          <a:xfrm>
            <a:off x="5782775" y="66125"/>
            <a:ext cx="3408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sz="1000">
                <a:solidFill>
                  <a:schemeClr val="lt1"/>
                </a:solidFill>
                <a:latin typeface="Montserrat"/>
                <a:ea typeface="Montserrat"/>
                <a:cs typeface="Montserrat"/>
                <a:sym typeface="Montserrat"/>
              </a:rPr>
              <a:t>System Requirement: Magnetometer Interference</a:t>
            </a:r>
            <a:endParaRPr>
              <a:latin typeface="Lato"/>
              <a:ea typeface="Lato"/>
              <a:cs typeface="Lato"/>
              <a:sym typeface="Lato"/>
            </a:endParaRPr>
          </a:p>
        </p:txBody>
      </p:sp>
      <p:sp>
        <p:nvSpPr>
          <p:cNvPr id="839" name="Google Shape;839;p72"/>
          <p:cNvSpPr txBox="1"/>
          <p:nvPr/>
        </p:nvSpPr>
        <p:spPr>
          <a:xfrm>
            <a:off x="1342025" y="1056625"/>
            <a:ext cx="6408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Requirement</a:t>
            </a:r>
            <a:r>
              <a:rPr lang="en">
                <a:solidFill>
                  <a:schemeClr val="lt1"/>
                </a:solidFill>
                <a:latin typeface="Lato"/>
                <a:ea typeface="Lato"/>
                <a:cs typeface="Lato"/>
                <a:sym typeface="Lato"/>
              </a:rPr>
              <a:t>: </a:t>
            </a:r>
            <a:r>
              <a:rPr lang="en" sz="1300">
                <a:solidFill>
                  <a:schemeClr val="lt1"/>
                </a:solidFill>
                <a:latin typeface="Lato"/>
                <a:ea typeface="Lato"/>
                <a:cs typeface="Lato"/>
                <a:sym typeface="Lato"/>
              </a:rPr>
              <a:t>Magnetometer interference shall be less than 10nT</a:t>
            </a:r>
            <a:endParaRPr>
              <a:solidFill>
                <a:schemeClr val="lt1"/>
              </a:solidFill>
              <a:latin typeface="Lato"/>
              <a:ea typeface="Lato"/>
              <a:cs typeface="Lato"/>
              <a:sym typeface="Lato"/>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7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a:latin typeface="Arial"/>
                <a:ea typeface="Arial"/>
                <a:cs typeface="Arial"/>
                <a:sym typeface="Arial"/>
              </a:rPr>
              <a:t>Cost of Drone Expected to Meet Requirement</a:t>
            </a:r>
            <a:endParaRPr/>
          </a:p>
        </p:txBody>
      </p:sp>
      <p:sp>
        <p:nvSpPr>
          <p:cNvPr id="845" name="Google Shape;845;p7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Total Materials Cost is </a:t>
            </a:r>
            <a:r>
              <a:rPr lang="en">
                <a:latin typeface="Arial"/>
                <a:ea typeface="Arial"/>
                <a:cs typeface="Arial"/>
                <a:sym typeface="Arial"/>
              </a:rPr>
              <a:t>: $1693.56</a:t>
            </a:r>
            <a:endParaRPr/>
          </a:p>
          <a:p>
            <a:pPr indent="-298450" lvl="1" marL="914400" rtl="0" algn="l">
              <a:spcBef>
                <a:spcPts val="0"/>
              </a:spcBef>
              <a:spcAft>
                <a:spcPts val="0"/>
              </a:spcAft>
              <a:buSzPts val="1100"/>
              <a:buChar char="○"/>
            </a:pPr>
            <a:r>
              <a:rPr lang="en"/>
              <a:t>Battery Charger and Battery: $369.98</a:t>
            </a:r>
            <a:endParaRPr/>
          </a:p>
          <a:p>
            <a:pPr indent="-298450" lvl="1" marL="914400" rtl="0" algn="l">
              <a:spcBef>
                <a:spcPts val="0"/>
              </a:spcBef>
              <a:spcAft>
                <a:spcPts val="0"/>
              </a:spcAft>
              <a:buSzPts val="1100"/>
              <a:buChar char="○"/>
            </a:pPr>
            <a:r>
              <a:rPr lang="en"/>
              <a:t>Passive components (resistors, capacitors, and voltage regulators): $30.95</a:t>
            </a:r>
            <a:endParaRPr/>
          </a:p>
          <a:p>
            <a:pPr indent="-298450" lvl="1" marL="914400" rtl="0" algn="l">
              <a:spcBef>
                <a:spcPts val="0"/>
              </a:spcBef>
              <a:spcAft>
                <a:spcPts val="0"/>
              </a:spcAft>
              <a:buSzPts val="1100"/>
              <a:buChar char="○"/>
            </a:pPr>
            <a:r>
              <a:rPr lang="en"/>
              <a:t>Controllers, Processors, and Oscillators: $69.28</a:t>
            </a:r>
            <a:endParaRPr/>
          </a:p>
          <a:p>
            <a:pPr indent="-298450" lvl="1" marL="914400" rtl="0" algn="l">
              <a:spcBef>
                <a:spcPts val="0"/>
              </a:spcBef>
              <a:spcAft>
                <a:spcPts val="0"/>
              </a:spcAft>
              <a:buSzPts val="1100"/>
              <a:buChar char="○"/>
            </a:pPr>
            <a:r>
              <a:rPr lang="en"/>
              <a:t>Sensors: $85.22</a:t>
            </a:r>
            <a:endParaRPr/>
          </a:p>
          <a:p>
            <a:pPr indent="-298450" lvl="1" marL="914400" rtl="0" algn="l">
              <a:spcBef>
                <a:spcPts val="0"/>
              </a:spcBef>
              <a:spcAft>
                <a:spcPts val="0"/>
              </a:spcAft>
              <a:buSzPts val="1100"/>
              <a:buChar char="○"/>
            </a:pPr>
            <a:r>
              <a:rPr lang="en"/>
              <a:t>Actuators, Transmitters, and Receivers: $322.08</a:t>
            </a:r>
            <a:endParaRPr/>
          </a:p>
          <a:p>
            <a:pPr indent="-298450" lvl="1" marL="914400" rtl="0" algn="l">
              <a:spcBef>
                <a:spcPts val="0"/>
              </a:spcBef>
              <a:spcAft>
                <a:spcPts val="0"/>
              </a:spcAft>
              <a:buSzPts val="1100"/>
              <a:buChar char="○"/>
            </a:pPr>
            <a:r>
              <a:rPr lang="en"/>
              <a:t>Screws, fabrics and materials, PCB fab: $809.37</a:t>
            </a:r>
            <a:endParaRPr/>
          </a:p>
          <a:p>
            <a:pPr indent="-298450" lvl="1" marL="914400" rtl="0" algn="l">
              <a:spcBef>
                <a:spcPts val="0"/>
              </a:spcBef>
              <a:spcAft>
                <a:spcPts val="0"/>
              </a:spcAft>
              <a:buSzPts val="1100"/>
              <a:buChar char="○"/>
            </a:pPr>
            <a:r>
              <a:rPr lang="en"/>
              <a:t>Plug accessories (U.FL, pin headers, battery holder): $6.68</a:t>
            </a:r>
            <a:endParaRPr/>
          </a:p>
          <a:p>
            <a:pPr indent="-311150" lvl="0" marL="457200" rtl="0" algn="l">
              <a:spcBef>
                <a:spcPts val="0"/>
              </a:spcBef>
              <a:spcAft>
                <a:spcPts val="0"/>
              </a:spcAft>
              <a:buSzPts val="1300"/>
              <a:buChar char="●"/>
            </a:pPr>
            <a:r>
              <a:rPr lang="en"/>
              <a:t>Estimated Fabrication Labor Costs</a:t>
            </a:r>
            <a:endParaRPr/>
          </a:p>
          <a:p>
            <a:pPr indent="-298450" lvl="1" marL="914400" rtl="0" algn="l">
              <a:spcBef>
                <a:spcPts val="0"/>
              </a:spcBef>
              <a:spcAft>
                <a:spcPts val="0"/>
              </a:spcAft>
              <a:buSzPts val="1100"/>
              <a:buChar char="○"/>
            </a:pPr>
            <a:r>
              <a:rPr lang="en"/>
              <a:t>Outsourcing sewing of </a:t>
            </a:r>
            <a:r>
              <a:rPr lang="en"/>
              <a:t>envelope (40 hours) - $800</a:t>
            </a:r>
            <a:endParaRPr/>
          </a:p>
          <a:p>
            <a:pPr indent="-298450" lvl="1" marL="914400" rtl="0" algn="l">
              <a:spcBef>
                <a:spcPts val="0"/>
              </a:spcBef>
              <a:spcAft>
                <a:spcPts val="0"/>
              </a:spcAft>
              <a:buSzPts val="1100"/>
              <a:buChar char="○"/>
            </a:pPr>
            <a:r>
              <a:rPr lang="en"/>
              <a:t>PCB soldering could range from $1.34-$6.03 per board depending on bulk of </a:t>
            </a:r>
            <a:r>
              <a:rPr lang="en"/>
              <a:t>order</a:t>
            </a:r>
            <a:r>
              <a:rPr lang="en"/>
              <a:t> (PCBWay)</a:t>
            </a:r>
            <a:endParaRPr/>
          </a:p>
          <a:p>
            <a:pPr indent="-298450" lvl="1" marL="914400" rtl="0" algn="l">
              <a:spcBef>
                <a:spcPts val="0"/>
              </a:spcBef>
              <a:spcAft>
                <a:spcPts val="0"/>
              </a:spcAft>
              <a:buSzPts val="1100"/>
              <a:buChar char="○"/>
            </a:pPr>
            <a:r>
              <a:rPr lang="en"/>
              <a:t>3d Printing Services (5 hours) - $100</a:t>
            </a:r>
            <a:endParaRPr/>
          </a:p>
          <a:p>
            <a:pPr indent="-311150" lvl="0" marL="457200" rtl="0" algn="l">
              <a:spcBef>
                <a:spcPts val="0"/>
              </a:spcBef>
              <a:spcAft>
                <a:spcPts val="0"/>
              </a:spcAft>
              <a:buSzPts val="1300"/>
              <a:buChar char="●"/>
            </a:pPr>
            <a:r>
              <a:rPr lang="en"/>
              <a:t>Estimated Product Costs ~ $2600</a:t>
            </a:r>
            <a:endParaRPr/>
          </a:p>
        </p:txBody>
      </p:sp>
      <p:sp>
        <p:nvSpPr>
          <p:cNvPr id="846" name="Google Shape;846;p73"/>
          <p:cNvSpPr txBox="1"/>
          <p:nvPr/>
        </p:nvSpPr>
        <p:spPr>
          <a:xfrm>
            <a:off x="1280850" y="1136275"/>
            <a:ext cx="65823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Lato"/>
                <a:ea typeface="Lato"/>
                <a:cs typeface="Lato"/>
                <a:sym typeface="Lato"/>
              </a:rPr>
              <a:t>The drone shall cost less than $10,000. Reach - The drone may cost less than $6,000</a:t>
            </a:r>
            <a:endParaRPr sz="1200">
              <a:solidFill>
                <a:schemeClr val="lt1"/>
              </a:solidFill>
              <a:latin typeface="Lato"/>
              <a:ea typeface="Lato"/>
              <a:cs typeface="Lato"/>
              <a:sym typeface="Lato"/>
            </a:endParaRPr>
          </a:p>
        </p:txBody>
      </p:sp>
      <p:sp>
        <p:nvSpPr>
          <p:cNvPr id="847" name="Google Shape;847;p73"/>
          <p:cNvSpPr txBox="1"/>
          <p:nvPr/>
        </p:nvSpPr>
        <p:spPr>
          <a:xfrm>
            <a:off x="7394225" y="101950"/>
            <a:ext cx="1671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FFFF00"/>
                </a:solidFill>
              </a:rPr>
              <a:t>Estimated Product Cost</a:t>
            </a:r>
            <a:endParaRPr>
              <a:solidFill>
                <a:srgbClr val="FFFF00"/>
              </a:solidFill>
              <a:latin typeface="Lato"/>
              <a:ea typeface="Lato"/>
              <a:cs typeface="Lato"/>
              <a:sym typeface="Lato"/>
            </a:endParaRPr>
          </a:p>
        </p:txBody>
      </p:sp>
      <p:sp>
        <p:nvSpPr>
          <p:cNvPr id="848" name="Google Shape;848;p73"/>
          <p:cNvSpPr txBox="1"/>
          <p:nvPr/>
        </p:nvSpPr>
        <p:spPr>
          <a:xfrm>
            <a:off x="394800" y="4447500"/>
            <a:ext cx="8017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Fabrication</a:t>
            </a:r>
            <a:r>
              <a:rPr lang="en">
                <a:solidFill>
                  <a:schemeClr val="lt1"/>
                </a:solidFill>
                <a:latin typeface="Lato"/>
                <a:ea typeface="Lato"/>
                <a:cs typeface="Lato"/>
                <a:sym typeface="Lato"/>
              </a:rPr>
              <a:t> and labor costs are well under both $6000 and $10000 </a:t>
            </a:r>
            <a:r>
              <a:rPr lang="en">
                <a:solidFill>
                  <a:schemeClr val="lt1"/>
                </a:solidFill>
                <a:latin typeface="Lato"/>
                <a:ea typeface="Lato"/>
                <a:cs typeface="Lato"/>
                <a:sym typeface="Lato"/>
              </a:rPr>
              <a:t>requirements,</a:t>
            </a:r>
            <a:r>
              <a:rPr lang="en">
                <a:solidFill>
                  <a:schemeClr val="lt1"/>
                </a:solidFill>
                <a:latin typeface="Lato"/>
                <a:ea typeface="Lato"/>
                <a:cs typeface="Lato"/>
                <a:sym typeface="Lato"/>
              </a:rPr>
              <a:t> but overhead and marketing costs have not been </a:t>
            </a:r>
            <a:r>
              <a:rPr lang="en">
                <a:solidFill>
                  <a:schemeClr val="lt1"/>
                </a:solidFill>
                <a:latin typeface="Lato"/>
                <a:ea typeface="Lato"/>
                <a:cs typeface="Lato"/>
                <a:sym typeface="Lato"/>
              </a:rPr>
              <a:t>taking</a:t>
            </a:r>
            <a:r>
              <a:rPr lang="en">
                <a:solidFill>
                  <a:schemeClr val="lt1"/>
                </a:solidFill>
                <a:latin typeface="Lato"/>
                <a:ea typeface="Lato"/>
                <a:cs typeface="Lato"/>
                <a:sym typeface="Lato"/>
              </a:rPr>
              <a:t> into account.</a:t>
            </a:r>
            <a:endParaRPr>
              <a:solidFill>
                <a:schemeClr val="lt1"/>
              </a:solidFill>
              <a:latin typeface="Lato"/>
              <a:ea typeface="Lato"/>
              <a:cs typeface="Lato"/>
              <a:sym typeface="Lato"/>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2" name="Shape 852"/>
        <p:cNvGrpSpPr/>
        <p:nvPr/>
      </p:nvGrpSpPr>
      <p:grpSpPr>
        <a:xfrm>
          <a:off x="0" y="0"/>
          <a:ext cx="0" cy="0"/>
          <a:chOff x="0" y="0"/>
          <a:chExt cx="0" cy="0"/>
        </a:xfrm>
      </p:grpSpPr>
      <p:sp>
        <p:nvSpPr>
          <p:cNvPr id="853" name="Google Shape;853;p74"/>
          <p:cNvSpPr txBox="1"/>
          <p:nvPr>
            <p:ph type="title"/>
          </p:nvPr>
        </p:nvSpPr>
        <p:spPr>
          <a:xfrm>
            <a:off x="1146825" y="163675"/>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000">
                <a:latin typeface="Arial"/>
                <a:ea typeface="Arial"/>
                <a:cs typeface="Arial"/>
                <a:sym typeface="Arial"/>
              </a:rPr>
              <a:t>Drone Safety Procedures Followed But Not Verified</a:t>
            </a:r>
            <a:endParaRPr sz="2000"/>
          </a:p>
        </p:txBody>
      </p:sp>
      <p:sp>
        <p:nvSpPr>
          <p:cNvPr id="854" name="Google Shape;854;p74"/>
          <p:cNvSpPr txBox="1"/>
          <p:nvPr>
            <p:ph idx="1" type="body"/>
          </p:nvPr>
        </p:nvSpPr>
        <p:spPr>
          <a:xfrm>
            <a:off x="1024675" y="1386625"/>
            <a:ext cx="8016600" cy="37059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
              <a:t>Precautions</a:t>
            </a:r>
            <a:r>
              <a:rPr lang="en"/>
              <a:t> to protect the System and its users.</a:t>
            </a:r>
            <a:endParaRPr/>
          </a:p>
          <a:p>
            <a:pPr indent="-311150" lvl="0" marL="457200" rtl="0" algn="l">
              <a:spcBef>
                <a:spcPts val="1200"/>
              </a:spcBef>
              <a:spcAft>
                <a:spcPts val="0"/>
              </a:spcAft>
              <a:buSzPts val="1300"/>
              <a:buChar char="●"/>
            </a:pPr>
            <a:r>
              <a:rPr lang="en"/>
              <a:t>Switching</a:t>
            </a:r>
            <a:r>
              <a:rPr lang="en"/>
              <a:t> Regulators to protect electronics from heat damage</a:t>
            </a:r>
            <a:endParaRPr/>
          </a:p>
          <a:p>
            <a:pPr indent="-298450" lvl="1" marL="914400" rtl="0" algn="l">
              <a:spcBef>
                <a:spcPts val="0"/>
              </a:spcBef>
              <a:spcAft>
                <a:spcPts val="0"/>
              </a:spcAft>
              <a:buClr>
                <a:srgbClr val="FFFF00"/>
              </a:buClr>
              <a:buSzPts val="1100"/>
              <a:buChar char="○"/>
            </a:pPr>
            <a:r>
              <a:rPr lang="en">
                <a:solidFill>
                  <a:srgbClr val="FFFF00"/>
                </a:solidFill>
              </a:rPr>
              <a:t>Will have to be verified that the electronics are not damaged as flight tests are conducted</a:t>
            </a:r>
            <a:endParaRPr>
              <a:solidFill>
                <a:srgbClr val="FFFF00"/>
              </a:solidFill>
            </a:endParaRPr>
          </a:p>
          <a:p>
            <a:pPr indent="-311150" lvl="0" marL="457200" rtl="0" algn="l">
              <a:spcBef>
                <a:spcPts val="0"/>
              </a:spcBef>
              <a:spcAft>
                <a:spcPts val="0"/>
              </a:spcAft>
              <a:buSzPts val="1300"/>
              <a:buChar char="●"/>
            </a:pPr>
            <a:r>
              <a:rPr lang="en"/>
              <a:t>Low Battery Detection to alert user</a:t>
            </a:r>
            <a:endParaRPr/>
          </a:p>
          <a:p>
            <a:pPr indent="-298450" lvl="1" marL="914400" rtl="0" algn="l">
              <a:spcBef>
                <a:spcPts val="0"/>
              </a:spcBef>
              <a:spcAft>
                <a:spcPts val="0"/>
              </a:spcAft>
              <a:buClr>
                <a:srgbClr val="FFFF00"/>
              </a:buClr>
              <a:buSzPts val="1100"/>
              <a:buChar char="○"/>
            </a:pPr>
            <a:r>
              <a:rPr lang="en">
                <a:solidFill>
                  <a:srgbClr val="FFFF00"/>
                </a:solidFill>
              </a:rPr>
              <a:t>Low voltage alarm was attached to the side of the gondola and attached to the battery that will emit a loud alarm when battery voltage falls below 9.6V or 3.2V on any cell, however has not been verified with a flight test</a:t>
            </a:r>
            <a:endParaRPr>
              <a:solidFill>
                <a:srgbClr val="FFFF00"/>
              </a:solidFill>
            </a:endParaRPr>
          </a:p>
          <a:p>
            <a:pPr indent="-311150" lvl="0" marL="457200" rtl="0" algn="l">
              <a:spcBef>
                <a:spcPts val="0"/>
              </a:spcBef>
              <a:spcAft>
                <a:spcPts val="0"/>
              </a:spcAft>
              <a:buSzPts val="1300"/>
              <a:buChar char="●"/>
            </a:pPr>
            <a:r>
              <a:rPr lang="en"/>
              <a:t>Emergency shutdown feature</a:t>
            </a:r>
            <a:endParaRPr/>
          </a:p>
          <a:p>
            <a:pPr indent="-298450" lvl="1" marL="914400" rtl="0" algn="l">
              <a:spcBef>
                <a:spcPts val="0"/>
              </a:spcBef>
              <a:spcAft>
                <a:spcPts val="0"/>
              </a:spcAft>
              <a:buClr>
                <a:srgbClr val="FFFF00"/>
              </a:buClr>
              <a:buSzPts val="1100"/>
              <a:buChar char="○"/>
            </a:pPr>
            <a:r>
              <a:rPr lang="en">
                <a:solidFill>
                  <a:srgbClr val="FFFF00"/>
                </a:solidFill>
              </a:rPr>
              <a:t>Manual p</a:t>
            </a:r>
            <a:r>
              <a:rPr lang="en">
                <a:solidFill>
                  <a:srgbClr val="FFFF00"/>
                </a:solidFill>
              </a:rPr>
              <a:t>ower switch included on prototype drone gondola to disarm drone. Future iterations will require kill switch to be programmed on remote controller.</a:t>
            </a:r>
            <a:endParaRPr>
              <a:solidFill>
                <a:srgbClr val="FFFF00"/>
              </a:solidFill>
            </a:endParaRPr>
          </a:p>
          <a:p>
            <a:pPr indent="-311150" lvl="0" marL="457200" rtl="0" algn="l">
              <a:spcBef>
                <a:spcPts val="0"/>
              </a:spcBef>
              <a:spcAft>
                <a:spcPts val="0"/>
              </a:spcAft>
              <a:buSzPts val="1300"/>
              <a:buChar char="●"/>
            </a:pPr>
            <a:r>
              <a:rPr lang="en"/>
              <a:t>3D parts edgest where protected to prevent lift bag </a:t>
            </a:r>
            <a:r>
              <a:rPr lang="en"/>
              <a:t>punctures</a:t>
            </a:r>
            <a:endParaRPr/>
          </a:p>
          <a:p>
            <a:pPr indent="-298450" lvl="1" marL="914400" rtl="0" algn="l">
              <a:spcBef>
                <a:spcPts val="0"/>
              </a:spcBef>
              <a:spcAft>
                <a:spcPts val="0"/>
              </a:spcAft>
              <a:buClr>
                <a:srgbClr val="FFFF00"/>
              </a:buClr>
              <a:buSzPts val="1100"/>
              <a:buChar char="○"/>
            </a:pPr>
            <a:r>
              <a:rPr lang="en">
                <a:solidFill>
                  <a:srgbClr val="FFFF00"/>
                </a:solidFill>
              </a:rPr>
              <a:t>To prevent the mounting plates from popping the lift bag, a layer of bubble wrap was applied, and found to be successful, however a more permanent solution will need to be found.</a:t>
            </a:r>
            <a:endParaRPr>
              <a:solidFill>
                <a:srgbClr val="FFFF00"/>
              </a:solidFill>
            </a:endParaRPr>
          </a:p>
          <a:p>
            <a:pPr indent="-311150" lvl="0" marL="457200" rtl="0" algn="l">
              <a:spcBef>
                <a:spcPts val="0"/>
              </a:spcBef>
              <a:spcAft>
                <a:spcPts val="0"/>
              </a:spcAft>
              <a:buSzPts val="1300"/>
              <a:buChar char="●"/>
            </a:pPr>
            <a:r>
              <a:rPr lang="en"/>
              <a:t>Helium </a:t>
            </a:r>
            <a:r>
              <a:rPr lang="en"/>
              <a:t>safely</a:t>
            </a:r>
            <a:r>
              <a:rPr lang="en"/>
              <a:t> transported</a:t>
            </a:r>
            <a:endParaRPr/>
          </a:p>
          <a:p>
            <a:pPr indent="-298450" lvl="1" marL="914400" rtl="0" algn="l">
              <a:spcBef>
                <a:spcPts val="0"/>
              </a:spcBef>
              <a:spcAft>
                <a:spcPts val="0"/>
              </a:spcAft>
              <a:buClr>
                <a:srgbClr val="00FF00"/>
              </a:buClr>
              <a:buSzPts val="1100"/>
              <a:buChar char="○"/>
            </a:pPr>
            <a:r>
              <a:rPr lang="en">
                <a:solidFill>
                  <a:srgbClr val="00FF00"/>
                </a:solidFill>
              </a:rPr>
              <a:t>Used a truck with straps to transport helium tank, while carrying it off the truck in a dolley and securely fastened with chain and lock for storage.</a:t>
            </a:r>
            <a:endParaRPr>
              <a:solidFill>
                <a:srgbClr val="00FF00"/>
              </a:solidFill>
            </a:endParaRPr>
          </a:p>
          <a:p>
            <a:pPr indent="-311150" lvl="0" marL="457200" rtl="0" algn="l">
              <a:spcBef>
                <a:spcPts val="0"/>
              </a:spcBef>
              <a:spcAft>
                <a:spcPts val="0"/>
              </a:spcAft>
              <a:buClr>
                <a:srgbClr val="FFFFFF"/>
              </a:buClr>
              <a:buSzPts val="1300"/>
              <a:buChar char="●"/>
            </a:pPr>
            <a:r>
              <a:rPr lang="en">
                <a:solidFill>
                  <a:srgbClr val="FFFFFF"/>
                </a:solidFill>
              </a:rPr>
              <a:t>Noise Novel</a:t>
            </a:r>
            <a:endParaRPr>
              <a:solidFill>
                <a:srgbClr val="FFFFFF"/>
              </a:solidFill>
            </a:endParaRPr>
          </a:p>
          <a:p>
            <a:pPr indent="-298450" lvl="1" marL="914400" rtl="0" algn="l">
              <a:spcBef>
                <a:spcPts val="0"/>
              </a:spcBef>
              <a:spcAft>
                <a:spcPts val="0"/>
              </a:spcAft>
              <a:buClr>
                <a:srgbClr val="00FF00"/>
              </a:buClr>
              <a:buSzPts val="1100"/>
              <a:buChar char="○"/>
            </a:pPr>
            <a:r>
              <a:rPr lang="en">
                <a:solidFill>
                  <a:srgbClr val="00FF00"/>
                </a:solidFill>
              </a:rPr>
              <a:t>Noise level always under 85dB, which is the level at which damage to the ear can start occuring</a:t>
            </a:r>
            <a:endParaRPr>
              <a:solidFill>
                <a:srgbClr val="00FF00"/>
              </a:solidFill>
            </a:endParaRPr>
          </a:p>
          <a:p>
            <a:pPr indent="0" lvl="0" marL="0" rtl="0" algn="l">
              <a:spcBef>
                <a:spcPts val="1200"/>
              </a:spcBef>
              <a:spcAft>
                <a:spcPts val="1200"/>
              </a:spcAft>
              <a:buNone/>
            </a:pPr>
            <a:r>
              <a:t/>
            </a:r>
            <a:endParaRPr/>
          </a:p>
        </p:txBody>
      </p:sp>
      <p:sp>
        <p:nvSpPr>
          <p:cNvPr id="855" name="Google Shape;855;p74"/>
          <p:cNvSpPr txBox="1"/>
          <p:nvPr/>
        </p:nvSpPr>
        <p:spPr>
          <a:xfrm>
            <a:off x="1143525" y="580125"/>
            <a:ext cx="63672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EB Garamond"/>
                <a:ea typeface="EB Garamond"/>
                <a:cs typeface="EB Garamond"/>
                <a:sym typeface="EB Garamond"/>
              </a:rPr>
              <a:t>The drone, its usage, and build should be safe to all individuals involved</a:t>
            </a:r>
            <a:endParaRPr>
              <a:solidFill>
                <a:schemeClr val="lt1"/>
              </a:solidFill>
              <a:latin typeface="Lato"/>
              <a:ea typeface="Lato"/>
              <a:cs typeface="Lato"/>
              <a:sym typeface="Lato"/>
            </a:endParaRPr>
          </a:p>
        </p:txBody>
      </p:sp>
      <p:sp>
        <p:nvSpPr>
          <p:cNvPr id="856" name="Google Shape;856;p74"/>
          <p:cNvSpPr txBox="1"/>
          <p:nvPr/>
        </p:nvSpPr>
        <p:spPr>
          <a:xfrm>
            <a:off x="8006225" y="163675"/>
            <a:ext cx="987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FF0000"/>
                </a:solidFill>
              </a:rPr>
              <a:t>Not Verified</a:t>
            </a:r>
            <a:endParaRPr>
              <a:latin typeface="Lato"/>
              <a:ea typeface="Lato"/>
              <a:cs typeface="Lato"/>
              <a:sym typeface="Lato"/>
            </a:endParaRPr>
          </a:p>
        </p:txBody>
      </p:sp>
      <p:sp>
        <p:nvSpPr>
          <p:cNvPr id="857" name="Google Shape;857;p74"/>
          <p:cNvSpPr txBox="1"/>
          <p:nvPr/>
        </p:nvSpPr>
        <p:spPr>
          <a:xfrm>
            <a:off x="1066500" y="4501400"/>
            <a:ext cx="7596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Precautions</a:t>
            </a:r>
            <a:r>
              <a:rPr lang="en">
                <a:solidFill>
                  <a:schemeClr val="lt1"/>
                </a:solidFill>
                <a:latin typeface="Lato"/>
                <a:ea typeface="Lato"/>
                <a:cs typeface="Lato"/>
                <a:sym typeface="Lato"/>
              </a:rPr>
              <a:t> have been taken in order to make sure the drone is safe in operations, but </a:t>
            </a:r>
            <a:r>
              <a:rPr lang="en">
                <a:solidFill>
                  <a:schemeClr val="lt1"/>
                </a:solidFill>
                <a:latin typeface="Lato"/>
                <a:ea typeface="Lato"/>
                <a:cs typeface="Lato"/>
                <a:sym typeface="Lato"/>
              </a:rPr>
              <a:t>until</a:t>
            </a:r>
            <a:r>
              <a:rPr lang="en">
                <a:solidFill>
                  <a:schemeClr val="lt1"/>
                </a:solidFill>
                <a:latin typeface="Lato"/>
                <a:ea typeface="Lato"/>
                <a:cs typeface="Lato"/>
                <a:sym typeface="Lato"/>
              </a:rPr>
              <a:t> multiple test flights and a danger analysis is conducted, drone </a:t>
            </a:r>
            <a:r>
              <a:rPr lang="en">
                <a:solidFill>
                  <a:schemeClr val="lt1"/>
                </a:solidFill>
                <a:latin typeface="Lato"/>
                <a:ea typeface="Lato"/>
                <a:cs typeface="Lato"/>
                <a:sym typeface="Lato"/>
              </a:rPr>
              <a:t>safety</a:t>
            </a:r>
            <a:r>
              <a:rPr lang="en">
                <a:solidFill>
                  <a:schemeClr val="lt1"/>
                </a:solidFill>
                <a:latin typeface="Lato"/>
                <a:ea typeface="Lato"/>
                <a:cs typeface="Lato"/>
                <a:sym typeface="Lato"/>
              </a:rPr>
              <a:t> cannot be </a:t>
            </a:r>
            <a:r>
              <a:rPr lang="en">
                <a:solidFill>
                  <a:schemeClr val="lt1"/>
                </a:solidFill>
                <a:latin typeface="Lato"/>
                <a:ea typeface="Lato"/>
                <a:cs typeface="Lato"/>
                <a:sym typeface="Lato"/>
              </a:rPr>
              <a:t>verified</a:t>
            </a:r>
            <a:r>
              <a:rPr lang="en">
                <a:solidFill>
                  <a:schemeClr val="lt1"/>
                </a:solidFill>
                <a:latin typeface="Lato"/>
                <a:ea typeface="Lato"/>
                <a:cs typeface="Lato"/>
                <a:sym typeface="Lato"/>
              </a:rPr>
              <a:t>.</a:t>
            </a:r>
            <a:endParaRPr>
              <a:solidFill>
                <a:schemeClr val="lt1"/>
              </a:solidFill>
              <a:latin typeface="Lato"/>
              <a:ea typeface="Lato"/>
              <a:cs typeface="Lato"/>
              <a:sym typeface="Lato"/>
            </a:endParaRPr>
          </a:p>
        </p:txBody>
      </p:sp>
      <p:sp>
        <p:nvSpPr>
          <p:cNvPr id="858" name="Google Shape;858;p74"/>
          <p:cNvSpPr txBox="1"/>
          <p:nvPr/>
        </p:nvSpPr>
        <p:spPr>
          <a:xfrm>
            <a:off x="1146825" y="949425"/>
            <a:ext cx="723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Drone </a:t>
            </a:r>
            <a:r>
              <a:rPr lang="en">
                <a:solidFill>
                  <a:schemeClr val="lt1"/>
                </a:solidFill>
                <a:latin typeface="Lato"/>
                <a:ea typeface="Lato"/>
                <a:cs typeface="Lato"/>
                <a:sym typeface="Lato"/>
              </a:rPr>
              <a:t>Safety</a:t>
            </a:r>
            <a:r>
              <a:rPr lang="en">
                <a:solidFill>
                  <a:schemeClr val="lt1"/>
                </a:solidFill>
                <a:latin typeface="Lato"/>
                <a:ea typeface="Lato"/>
                <a:cs typeface="Lato"/>
                <a:sym typeface="Lato"/>
              </a:rPr>
              <a:t> </a:t>
            </a:r>
            <a:r>
              <a:rPr lang="en">
                <a:solidFill>
                  <a:schemeClr val="lt1"/>
                </a:solidFill>
                <a:latin typeface="Lato"/>
                <a:ea typeface="Lato"/>
                <a:cs typeface="Lato"/>
                <a:sym typeface="Lato"/>
              </a:rPr>
              <a:t>requirement</a:t>
            </a:r>
            <a:r>
              <a:rPr lang="en">
                <a:solidFill>
                  <a:schemeClr val="lt1"/>
                </a:solidFill>
                <a:latin typeface="Lato"/>
                <a:ea typeface="Lato"/>
                <a:cs typeface="Lato"/>
                <a:sym typeface="Lato"/>
              </a:rPr>
              <a:t> was not met since no successful flight test could </a:t>
            </a:r>
            <a:r>
              <a:rPr lang="en">
                <a:solidFill>
                  <a:schemeClr val="lt1"/>
                </a:solidFill>
                <a:latin typeface="Lato"/>
                <a:ea typeface="Lato"/>
                <a:cs typeface="Lato"/>
                <a:sym typeface="Lato"/>
              </a:rPr>
              <a:t>verify</a:t>
            </a:r>
            <a:r>
              <a:rPr lang="en">
                <a:solidFill>
                  <a:schemeClr val="lt1"/>
                </a:solidFill>
                <a:latin typeface="Lato"/>
                <a:ea typeface="Lato"/>
                <a:cs typeface="Lato"/>
                <a:sym typeface="Lato"/>
              </a:rPr>
              <a:t>.</a:t>
            </a:r>
            <a:endParaRPr>
              <a:solidFill>
                <a:schemeClr val="lt1"/>
              </a:solidFill>
              <a:latin typeface="Lato"/>
              <a:ea typeface="Lato"/>
              <a:cs typeface="Lato"/>
              <a:sym typeface="Lato"/>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7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 sz="2000">
                <a:latin typeface="Arial"/>
                <a:ea typeface="Arial"/>
                <a:cs typeface="Arial"/>
                <a:sym typeface="Arial"/>
              </a:rPr>
              <a:t>Legal </a:t>
            </a:r>
            <a:r>
              <a:rPr lang="en" sz="2000">
                <a:latin typeface="Arial"/>
                <a:ea typeface="Arial"/>
                <a:cs typeface="Arial"/>
                <a:sym typeface="Arial"/>
              </a:rPr>
              <a:t>Compliance Practices Were Followed</a:t>
            </a:r>
            <a:endParaRPr sz="2000"/>
          </a:p>
        </p:txBody>
      </p:sp>
      <p:sp>
        <p:nvSpPr>
          <p:cNvPr id="864" name="Google Shape;864;p75"/>
          <p:cNvSpPr txBox="1"/>
          <p:nvPr>
            <p:ph idx="1" type="body"/>
          </p:nvPr>
        </p:nvSpPr>
        <p:spPr>
          <a:xfrm>
            <a:off x="1145100" y="2027775"/>
            <a:ext cx="7038900" cy="32130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
              <a:t>Drone </a:t>
            </a:r>
            <a:r>
              <a:rPr lang="en"/>
              <a:t>Insurance</a:t>
            </a:r>
            <a:r>
              <a:rPr lang="en"/>
              <a:t>: would be provided by school for university </a:t>
            </a:r>
            <a:r>
              <a:rPr lang="en"/>
              <a:t>related</a:t>
            </a:r>
            <a:r>
              <a:rPr lang="en"/>
              <a:t> projects</a:t>
            </a:r>
            <a:endParaRPr/>
          </a:p>
          <a:p>
            <a:pPr indent="-311150" lvl="0" marL="457200" rtl="0" algn="l">
              <a:spcBef>
                <a:spcPts val="0"/>
              </a:spcBef>
              <a:spcAft>
                <a:spcPts val="0"/>
              </a:spcAft>
              <a:buSzPts val="1300"/>
              <a:buChar char="●"/>
            </a:pPr>
            <a:r>
              <a:rPr lang="en"/>
              <a:t>FAA </a:t>
            </a:r>
            <a:r>
              <a:rPr lang="en"/>
              <a:t>registration</a:t>
            </a:r>
            <a:r>
              <a:rPr lang="en"/>
              <a:t>: We have not been registered with the FAA but we have operated our drone to meet the following requirements of statutory provision PL 115-254, section 350</a:t>
            </a:r>
            <a:endParaRPr/>
          </a:p>
          <a:p>
            <a:pPr indent="-298450" lvl="1" marL="914400" rtl="0" algn="l">
              <a:spcBef>
                <a:spcPts val="0"/>
              </a:spcBef>
              <a:spcAft>
                <a:spcPts val="0"/>
              </a:spcAft>
              <a:buSzPts val="1100"/>
              <a:buChar char="○"/>
            </a:pPr>
            <a:r>
              <a:rPr lang="en"/>
              <a:t>Fly below 400 ft (always used </a:t>
            </a:r>
            <a:r>
              <a:rPr lang="en"/>
              <a:t>tether</a:t>
            </a:r>
            <a:r>
              <a:rPr lang="en"/>
              <a:t>)</a:t>
            </a:r>
            <a:endParaRPr/>
          </a:p>
          <a:p>
            <a:pPr indent="-298450" lvl="1" marL="914400" rtl="0" algn="l">
              <a:spcBef>
                <a:spcPts val="0"/>
              </a:spcBef>
              <a:spcAft>
                <a:spcPts val="0"/>
              </a:spcAft>
              <a:buSzPts val="1100"/>
              <a:buChar char="○"/>
            </a:pPr>
            <a:r>
              <a:rPr lang="en"/>
              <a:t>Drone must always be flown while in sight of the user</a:t>
            </a:r>
            <a:endParaRPr/>
          </a:p>
          <a:p>
            <a:pPr indent="-311150" lvl="0" marL="457200" rtl="0" algn="l">
              <a:spcBef>
                <a:spcPts val="0"/>
              </a:spcBef>
              <a:spcAft>
                <a:spcPts val="0"/>
              </a:spcAft>
              <a:buSzPts val="1300"/>
              <a:buChar char="●"/>
            </a:pPr>
            <a:r>
              <a:rPr lang="en"/>
              <a:t>Covid restrictions have been followed when </a:t>
            </a:r>
            <a:r>
              <a:rPr lang="en"/>
              <a:t>operating</a:t>
            </a:r>
            <a:r>
              <a:rPr lang="en"/>
              <a:t> in University Facilities such as Westside </a:t>
            </a:r>
            <a:r>
              <a:rPr lang="en"/>
              <a:t>Research</a:t>
            </a:r>
            <a:r>
              <a:rPr lang="en"/>
              <a:t> Park</a:t>
            </a:r>
            <a:endParaRPr/>
          </a:p>
          <a:p>
            <a:pPr indent="-311150" lvl="0" marL="457200" rtl="0" algn="l">
              <a:spcBef>
                <a:spcPts val="0"/>
              </a:spcBef>
              <a:spcAft>
                <a:spcPts val="0"/>
              </a:spcAft>
              <a:buSzPts val="1300"/>
              <a:buChar char="●"/>
            </a:pPr>
            <a:r>
              <a:rPr lang="en"/>
              <a:t>Flight request forms will be filled out before any test flight conducted outside on the </a:t>
            </a:r>
            <a:r>
              <a:rPr lang="en"/>
              <a:t>university</a:t>
            </a:r>
            <a:r>
              <a:rPr lang="en"/>
              <a:t> </a:t>
            </a:r>
            <a:r>
              <a:rPr lang="en"/>
              <a:t>premises</a:t>
            </a:r>
            <a:endParaRPr/>
          </a:p>
        </p:txBody>
      </p:sp>
      <p:sp>
        <p:nvSpPr>
          <p:cNvPr id="865" name="Google Shape;865;p75"/>
          <p:cNvSpPr txBox="1"/>
          <p:nvPr/>
        </p:nvSpPr>
        <p:spPr>
          <a:xfrm>
            <a:off x="1223250" y="924800"/>
            <a:ext cx="7187400" cy="3693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lang="en" sz="1200">
                <a:solidFill>
                  <a:schemeClr val="lt1"/>
                </a:solidFill>
                <a:latin typeface="EB Garamond"/>
                <a:ea typeface="EB Garamond"/>
                <a:cs typeface="EB Garamond"/>
                <a:sym typeface="EB Garamond"/>
              </a:rPr>
              <a:t>The drone and team shall abide by all applicable laws for drone fligh</a:t>
            </a:r>
            <a:r>
              <a:rPr lang="en" sz="1200">
                <a:solidFill>
                  <a:schemeClr val="lt1"/>
                </a:solidFill>
                <a:latin typeface="EB Garamond"/>
                <a:ea typeface="EB Garamond"/>
                <a:cs typeface="EB Garamond"/>
                <a:sym typeface="EB Garamond"/>
              </a:rPr>
              <a:t>t</a:t>
            </a:r>
            <a:endParaRPr>
              <a:solidFill>
                <a:schemeClr val="lt1"/>
              </a:solidFill>
              <a:latin typeface="Lato"/>
              <a:ea typeface="Lato"/>
              <a:cs typeface="Lato"/>
              <a:sym typeface="Lato"/>
            </a:endParaRPr>
          </a:p>
        </p:txBody>
      </p:sp>
      <p:sp>
        <p:nvSpPr>
          <p:cNvPr id="866" name="Google Shape;866;p75"/>
          <p:cNvSpPr txBox="1"/>
          <p:nvPr/>
        </p:nvSpPr>
        <p:spPr>
          <a:xfrm>
            <a:off x="8006225" y="163675"/>
            <a:ext cx="987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FF0000"/>
                </a:solidFill>
              </a:rPr>
              <a:t>Not Verified</a:t>
            </a:r>
            <a:endParaRPr>
              <a:latin typeface="Lato"/>
              <a:ea typeface="Lato"/>
              <a:cs typeface="Lato"/>
              <a:sym typeface="Lato"/>
            </a:endParaRPr>
          </a:p>
        </p:txBody>
      </p:sp>
      <p:sp>
        <p:nvSpPr>
          <p:cNvPr id="867" name="Google Shape;867;p75"/>
          <p:cNvSpPr txBox="1"/>
          <p:nvPr/>
        </p:nvSpPr>
        <p:spPr>
          <a:xfrm>
            <a:off x="1033625" y="4218900"/>
            <a:ext cx="66375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Although all </a:t>
            </a:r>
            <a:r>
              <a:rPr lang="en">
                <a:solidFill>
                  <a:schemeClr val="lt1"/>
                </a:solidFill>
                <a:latin typeface="Lato"/>
                <a:ea typeface="Lato"/>
                <a:cs typeface="Lato"/>
                <a:sym typeface="Lato"/>
              </a:rPr>
              <a:t>legal</a:t>
            </a:r>
            <a:r>
              <a:rPr lang="en">
                <a:solidFill>
                  <a:schemeClr val="lt1"/>
                </a:solidFill>
                <a:latin typeface="Lato"/>
                <a:ea typeface="Lato"/>
                <a:cs typeface="Lato"/>
                <a:sym typeface="Lato"/>
              </a:rPr>
              <a:t> practices have been followed during steps so far. Since the drone system is not complete it cannot be registered with the FAA and this </a:t>
            </a:r>
            <a:r>
              <a:rPr lang="en">
                <a:solidFill>
                  <a:schemeClr val="lt1"/>
                </a:solidFill>
                <a:latin typeface="Lato"/>
                <a:ea typeface="Lato"/>
                <a:cs typeface="Lato"/>
                <a:sym typeface="Lato"/>
              </a:rPr>
              <a:t>cannot</a:t>
            </a:r>
            <a:r>
              <a:rPr lang="en">
                <a:solidFill>
                  <a:schemeClr val="lt1"/>
                </a:solidFill>
                <a:latin typeface="Lato"/>
                <a:ea typeface="Lato"/>
                <a:cs typeface="Lato"/>
                <a:sym typeface="Lato"/>
              </a:rPr>
              <a:t> yet be </a:t>
            </a:r>
            <a:r>
              <a:rPr lang="en">
                <a:solidFill>
                  <a:schemeClr val="lt1"/>
                </a:solidFill>
                <a:latin typeface="Lato"/>
                <a:ea typeface="Lato"/>
                <a:cs typeface="Lato"/>
                <a:sym typeface="Lato"/>
              </a:rPr>
              <a:t>verified</a:t>
            </a:r>
            <a:r>
              <a:rPr lang="en">
                <a:solidFill>
                  <a:schemeClr val="lt1"/>
                </a:solidFill>
                <a:latin typeface="Lato"/>
                <a:ea typeface="Lato"/>
                <a:cs typeface="Lato"/>
                <a:sym typeface="Lato"/>
              </a:rPr>
              <a:t>.</a:t>
            </a:r>
            <a:endParaRPr>
              <a:solidFill>
                <a:schemeClr val="lt1"/>
              </a:solidFill>
              <a:latin typeface="Lato"/>
              <a:ea typeface="Lato"/>
              <a:cs typeface="Lato"/>
              <a:sym typeface="Lato"/>
            </a:endParaRPr>
          </a:p>
        </p:txBody>
      </p:sp>
      <p:sp>
        <p:nvSpPr>
          <p:cNvPr id="868" name="Google Shape;868;p75"/>
          <p:cNvSpPr txBox="1"/>
          <p:nvPr/>
        </p:nvSpPr>
        <p:spPr>
          <a:xfrm>
            <a:off x="1297500" y="1294100"/>
            <a:ext cx="6458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Legal compliance could not be confirmed since system was never completed</a:t>
            </a:r>
            <a:endParaRPr>
              <a:solidFill>
                <a:schemeClr val="lt1"/>
              </a:solidFill>
              <a:latin typeface="Lato"/>
              <a:ea typeface="Lato"/>
              <a:cs typeface="Lato"/>
              <a:sym typeface="Lato"/>
            </a:endParaRPr>
          </a:p>
        </p:txBody>
      </p:sp>
      <p:sp>
        <p:nvSpPr>
          <p:cNvPr id="869" name="Google Shape;869;p75"/>
          <p:cNvSpPr txBox="1"/>
          <p:nvPr/>
        </p:nvSpPr>
        <p:spPr>
          <a:xfrm>
            <a:off x="1258800" y="1694300"/>
            <a:ext cx="638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Legal practices that we took into account when designing and testing our system</a:t>
            </a:r>
            <a:endParaRPr>
              <a:solidFill>
                <a:schemeClr val="lt1"/>
              </a:solidFill>
              <a:latin typeface="Lato"/>
              <a:ea typeface="Lato"/>
              <a:cs typeface="Lato"/>
              <a:sym typeface="Lato"/>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76"/>
          <p:cNvSpPr txBox="1"/>
          <p:nvPr>
            <p:ph idx="1" type="body"/>
          </p:nvPr>
        </p:nvSpPr>
        <p:spPr>
          <a:xfrm>
            <a:off x="2588850" y="2311950"/>
            <a:ext cx="3966300" cy="519600"/>
          </a:xfrm>
          <a:prstGeom prst="rect">
            <a:avLst/>
          </a:prstGeom>
        </p:spPr>
        <p:txBody>
          <a:bodyPr anchorCtr="0" anchor="t" bIns="91425" lIns="91425" spcFirstLastPara="1" rIns="91425" wrap="square" tIns="91425">
            <a:normAutofit/>
          </a:bodyPr>
          <a:lstStyle/>
          <a:p>
            <a:pPr indent="0" lvl="0" marL="0" rtl="0" algn="ctr">
              <a:spcBef>
                <a:spcPts val="0"/>
              </a:spcBef>
              <a:spcAft>
                <a:spcPts val="1200"/>
              </a:spcAft>
              <a:buNone/>
            </a:pPr>
            <a:r>
              <a:rPr lang="en">
                <a:latin typeface="Caveat"/>
                <a:ea typeface="Caveat"/>
                <a:cs typeface="Caveat"/>
                <a:sym typeface="Caveat"/>
              </a:rPr>
              <a:t>fin.</a:t>
            </a:r>
            <a:endParaRPr>
              <a:latin typeface="Caveat"/>
              <a:ea typeface="Caveat"/>
              <a:cs typeface="Caveat"/>
              <a:sym typeface="Cavea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9"/>
          <p:cNvSpPr txBox="1"/>
          <p:nvPr>
            <p:ph type="title"/>
          </p:nvPr>
        </p:nvSpPr>
        <p:spPr>
          <a:xfrm>
            <a:off x="1297500" y="3175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System Level Requirements </a:t>
            </a:r>
            <a:r>
              <a:rPr lang="en"/>
              <a:t>For Drone </a:t>
            </a:r>
            <a:r>
              <a:rPr lang="en"/>
              <a:t>Continued</a:t>
            </a:r>
            <a:endParaRPr/>
          </a:p>
        </p:txBody>
      </p:sp>
      <p:sp>
        <p:nvSpPr>
          <p:cNvPr id="172" name="Google Shape;172;p19"/>
          <p:cNvSpPr txBox="1"/>
          <p:nvPr>
            <p:ph idx="1" type="body"/>
          </p:nvPr>
        </p:nvSpPr>
        <p:spPr>
          <a:xfrm>
            <a:off x="1091450" y="1010875"/>
            <a:ext cx="7719000" cy="3535500"/>
          </a:xfrm>
          <a:prstGeom prst="rect">
            <a:avLst/>
          </a:prstGeom>
        </p:spPr>
        <p:txBody>
          <a:bodyPr anchorCtr="0" anchor="t" bIns="91425" lIns="91425" spcFirstLastPara="1" rIns="91425" wrap="square" tIns="91425">
            <a:noAutofit/>
          </a:bodyPr>
          <a:lstStyle/>
          <a:p>
            <a:pPr indent="-292100" lvl="0" marL="457200" rtl="0" algn="l">
              <a:spcBef>
                <a:spcPts val="0"/>
              </a:spcBef>
              <a:spcAft>
                <a:spcPts val="0"/>
              </a:spcAft>
              <a:buSzPts val="1000"/>
              <a:buFont typeface="Arial"/>
              <a:buChar char="●"/>
            </a:pPr>
            <a:r>
              <a:rPr b="1" lang="en" sz="1000">
                <a:latin typeface="Arial"/>
                <a:ea typeface="Arial"/>
                <a:cs typeface="Arial"/>
                <a:sym typeface="Arial"/>
              </a:rPr>
              <a:t>Magnetometer Interference:</a:t>
            </a:r>
            <a:r>
              <a:rPr lang="en" sz="1000">
                <a:latin typeface="Arial"/>
                <a:ea typeface="Arial"/>
                <a:cs typeface="Arial"/>
                <a:sym typeface="Arial"/>
              </a:rPr>
              <a:t> Interference from drone shall be less than 10</a:t>
            </a:r>
            <a:r>
              <a:rPr lang="en" sz="1000">
                <a:latin typeface="Arial"/>
                <a:ea typeface="Arial"/>
                <a:cs typeface="Arial"/>
                <a:sym typeface="Arial"/>
              </a:rPr>
              <a:t>nT</a:t>
            </a:r>
            <a:r>
              <a:rPr lang="en" sz="1000">
                <a:latin typeface="Arial"/>
                <a:ea typeface="Arial"/>
                <a:cs typeface="Arial"/>
                <a:sym typeface="Arial"/>
              </a:rPr>
              <a:t> on payload </a:t>
            </a:r>
            <a:r>
              <a:rPr lang="en" sz="1000">
                <a:solidFill>
                  <a:srgbClr val="FF0000"/>
                </a:solidFill>
                <a:latin typeface="Arial"/>
                <a:ea typeface="Arial"/>
                <a:cs typeface="Arial"/>
                <a:sym typeface="Arial"/>
              </a:rPr>
              <a:t>Not Verified</a:t>
            </a:r>
            <a:endParaRPr sz="1000">
              <a:solidFill>
                <a:srgbClr val="FF0000"/>
              </a:solidFill>
              <a:latin typeface="Arial"/>
              <a:ea typeface="Arial"/>
              <a:cs typeface="Arial"/>
              <a:sym typeface="Arial"/>
            </a:endParaRPr>
          </a:p>
          <a:p>
            <a:pPr indent="0" lvl="0" marL="0" rtl="0" algn="l">
              <a:spcBef>
                <a:spcPts val="1200"/>
              </a:spcBef>
              <a:spcAft>
                <a:spcPts val="0"/>
              </a:spcAft>
              <a:buNone/>
            </a:pPr>
            <a:r>
              <a:rPr lang="en" sz="1000">
                <a:latin typeface="Arial"/>
                <a:ea typeface="Arial"/>
                <a:cs typeface="Arial"/>
                <a:sym typeface="Arial"/>
              </a:rPr>
              <a:t>		magnetic field at payload site was unable to be tested with incomplete system</a:t>
            </a:r>
            <a:endParaRPr b="1" sz="1000">
              <a:latin typeface="Arial"/>
              <a:ea typeface="Arial"/>
              <a:cs typeface="Arial"/>
              <a:sym typeface="Arial"/>
            </a:endParaRPr>
          </a:p>
          <a:p>
            <a:pPr indent="-292100" lvl="0" marL="457200" rtl="0" algn="l">
              <a:spcBef>
                <a:spcPts val="1200"/>
              </a:spcBef>
              <a:spcAft>
                <a:spcPts val="0"/>
              </a:spcAft>
              <a:buSzPts val="1000"/>
              <a:buFont typeface="Arial"/>
              <a:buChar char="●"/>
            </a:pPr>
            <a:r>
              <a:rPr b="1" lang="en" sz="1000">
                <a:latin typeface="Arial"/>
                <a:ea typeface="Arial"/>
                <a:cs typeface="Arial"/>
                <a:sym typeface="Arial"/>
              </a:rPr>
              <a:t>Drone Safety:</a:t>
            </a:r>
            <a:r>
              <a:rPr lang="en" sz="1000">
                <a:latin typeface="Arial"/>
                <a:ea typeface="Arial"/>
                <a:cs typeface="Arial"/>
                <a:sym typeface="Arial"/>
              </a:rPr>
              <a:t> The drone, its usage, and build should be safe to all individuals involved. </a:t>
            </a:r>
            <a:r>
              <a:rPr lang="en" sz="1000">
                <a:solidFill>
                  <a:srgbClr val="FF0000"/>
                </a:solidFill>
                <a:latin typeface="Arial"/>
                <a:ea typeface="Arial"/>
                <a:cs typeface="Arial"/>
                <a:sym typeface="Arial"/>
              </a:rPr>
              <a:t>Not Verified</a:t>
            </a:r>
            <a:endParaRPr sz="1000">
              <a:solidFill>
                <a:srgbClr val="FF0000"/>
              </a:solidFill>
              <a:latin typeface="Arial"/>
              <a:ea typeface="Arial"/>
              <a:cs typeface="Arial"/>
              <a:sym typeface="Arial"/>
            </a:endParaRPr>
          </a:p>
          <a:p>
            <a:pPr indent="457200" lvl="0" marL="457200" rtl="0" algn="l">
              <a:spcBef>
                <a:spcPts val="1200"/>
              </a:spcBef>
              <a:spcAft>
                <a:spcPts val="0"/>
              </a:spcAft>
              <a:buNone/>
            </a:pPr>
            <a:r>
              <a:rPr lang="en" sz="1000">
                <a:latin typeface="Arial"/>
                <a:ea typeface="Arial"/>
                <a:cs typeface="Arial"/>
                <a:sym typeface="Arial"/>
              </a:rPr>
              <a:t>Physical testing will determine the safety of the balloon</a:t>
            </a:r>
            <a:endParaRPr sz="1000">
              <a:solidFill>
                <a:srgbClr val="FF0000"/>
              </a:solidFill>
              <a:latin typeface="Arial"/>
              <a:ea typeface="Arial"/>
              <a:cs typeface="Arial"/>
              <a:sym typeface="Arial"/>
            </a:endParaRPr>
          </a:p>
          <a:p>
            <a:pPr indent="-292100" lvl="0" marL="457200" rtl="0" algn="l">
              <a:spcBef>
                <a:spcPts val="1200"/>
              </a:spcBef>
              <a:spcAft>
                <a:spcPts val="0"/>
              </a:spcAft>
              <a:buSzPts val="1000"/>
              <a:buFont typeface="Arial"/>
              <a:buChar char="●"/>
            </a:pPr>
            <a:r>
              <a:rPr b="1" lang="en" sz="1000">
                <a:latin typeface="Arial"/>
                <a:ea typeface="Arial"/>
                <a:cs typeface="Arial"/>
                <a:sym typeface="Arial"/>
              </a:rPr>
              <a:t>Helium Leakage:</a:t>
            </a:r>
            <a:r>
              <a:rPr lang="en" sz="1000">
                <a:latin typeface="Arial"/>
                <a:ea typeface="Arial"/>
                <a:cs typeface="Arial"/>
                <a:sym typeface="Arial"/>
              </a:rPr>
              <a:t> The lift bag shall maintain 90% of its buoyancy over a one week period. </a:t>
            </a:r>
            <a:r>
              <a:rPr lang="en" sz="1000">
                <a:solidFill>
                  <a:srgbClr val="FFFF00"/>
                </a:solidFill>
                <a:latin typeface="Arial"/>
                <a:ea typeface="Arial"/>
                <a:cs typeface="Arial"/>
                <a:sym typeface="Arial"/>
              </a:rPr>
              <a:t>Tested:Not Met</a:t>
            </a:r>
            <a:endParaRPr sz="1000">
              <a:solidFill>
                <a:srgbClr val="FF0000"/>
              </a:solidFill>
              <a:latin typeface="Arial"/>
              <a:ea typeface="Arial"/>
              <a:cs typeface="Arial"/>
              <a:sym typeface="Arial"/>
            </a:endParaRPr>
          </a:p>
          <a:p>
            <a:pPr indent="0" lvl="0" marL="914400" rtl="0" algn="l">
              <a:spcBef>
                <a:spcPts val="1200"/>
              </a:spcBef>
              <a:spcAft>
                <a:spcPts val="0"/>
              </a:spcAft>
              <a:buNone/>
            </a:pPr>
            <a:r>
              <a:rPr lang="en" sz="1000">
                <a:latin typeface="Arial"/>
                <a:ea typeface="Arial"/>
                <a:cs typeface="Arial"/>
                <a:sym typeface="Arial"/>
              </a:rPr>
              <a:t>Helium loss test to revealed that could lose 10% of its buoyancy in just 75 minutes.</a:t>
            </a:r>
            <a:endParaRPr sz="1000">
              <a:latin typeface="Arial"/>
              <a:ea typeface="Arial"/>
              <a:cs typeface="Arial"/>
              <a:sym typeface="Arial"/>
            </a:endParaRPr>
          </a:p>
          <a:p>
            <a:pPr indent="-292100" lvl="0" marL="457200" rtl="0" algn="l">
              <a:spcBef>
                <a:spcPts val="1200"/>
              </a:spcBef>
              <a:spcAft>
                <a:spcPts val="0"/>
              </a:spcAft>
              <a:buSzPts val="1000"/>
              <a:buFont typeface="Arial"/>
              <a:buChar char="●"/>
            </a:pPr>
            <a:r>
              <a:rPr b="1" lang="en" sz="1000">
                <a:latin typeface="Arial"/>
                <a:ea typeface="Arial"/>
                <a:cs typeface="Arial"/>
                <a:sym typeface="Arial"/>
              </a:rPr>
              <a:t>Legal Compliance: </a:t>
            </a:r>
            <a:r>
              <a:rPr lang="en" sz="1000">
                <a:latin typeface="Arial"/>
                <a:ea typeface="Arial"/>
                <a:cs typeface="Arial"/>
                <a:sym typeface="Arial"/>
              </a:rPr>
              <a:t>The drone and team shall abide by all applicable laws for drone flight. </a:t>
            </a:r>
            <a:r>
              <a:rPr lang="en" sz="1000">
                <a:solidFill>
                  <a:srgbClr val="FF0000"/>
                </a:solidFill>
                <a:latin typeface="Arial"/>
                <a:ea typeface="Arial"/>
                <a:cs typeface="Arial"/>
                <a:sym typeface="Arial"/>
              </a:rPr>
              <a:t>Not Verified</a:t>
            </a:r>
            <a:endParaRPr sz="1000">
              <a:solidFill>
                <a:srgbClr val="FF0000"/>
              </a:solidFill>
              <a:latin typeface="Arial"/>
              <a:ea typeface="Arial"/>
              <a:cs typeface="Arial"/>
              <a:sym typeface="Arial"/>
            </a:endParaRPr>
          </a:p>
          <a:p>
            <a:pPr indent="0" lvl="0" marL="914400" rtl="0" algn="l">
              <a:spcBef>
                <a:spcPts val="1200"/>
              </a:spcBef>
              <a:spcAft>
                <a:spcPts val="0"/>
              </a:spcAft>
              <a:buNone/>
            </a:pPr>
            <a:r>
              <a:rPr lang="en" sz="1000">
                <a:latin typeface="Arial"/>
                <a:ea typeface="Arial"/>
                <a:cs typeface="Arial"/>
                <a:sym typeface="Arial"/>
              </a:rPr>
              <a:t>Drone cannot be registered with FAA until it is a completed system.</a:t>
            </a:r>
            <a:endParaRPr sz="1000">
              <a:latin typeface="Arial"/>
              <a:ea typeface="Arial"/>
              <a:cs typeface="Arial"/>
              <a:sym typeface="Arial"/>
            </a:endParaRPr>
          </a:p>
          <a:p>
            <a:pPr indent="-292100" lvl="0" marL="457200" rtl="0" algn="l">
              <a:spcBef>
                <a:spcPts val="1200"/>
              </a:spcBef>
              <a:spcAft>
                <a:spcPts val="0"/>
              </a:spcAft>
              <a:buSzPts val="1000"/>
              <a:buFont typeface="Arial"/>
              <a:buChar char="●"/>
            </a:pPr>
            <a:r>
              <a:rPr b="1" lang="en" sz="1000">
                <a:latin typeface="Arial"/>
                <a:ea typeface="Arial"/>
                <a:cs typeface="Arial"/>
                <a:sym typeface="Arial"/>
              </a:rPr>
              <a:t>Noise Level:</a:t>
            </a:r>
            <a:r>
              <a:rPr lang="en" sz="1000">
                <a:latin typeface="Arial"/>
                <a:ea typeface="Arial"/>
                <a:cs typeface="Arial"/>
                <a:sym typeface="Arial"/>
              </a:rPr>
              <a:t> The drone should be quieter than 65dB. </a:t>
            </a:r>
            <a:r>
              <a:rPr lang="en" sz="1000">
                <a:solidFill>
                  <a:srgbClr val="FFFF00"/>
                </a:solidFill>
                <a:latin typeface="Arial"/>
                <a:ea typeface="Arial"/>
                <a:cs typeface="Arial"/>
                <a:sym typeface="Arial"/>
              </a:rPr>
              <a:t>Tested:Not Met</a:t>
            </a:r>
            <a:endParaRPr sz="1000">
              <a:solidFill>
                <a:srgbClr val="FFFF00"/>
              </a:solidFill>
              <a:latin typeface="Arial"/>
              <a:ea typeface="Arial"/>
              <a:cs typeface="Arial"/>
              <a:sym typeface="Arial"/>
            </a:endParaRPr>
          </a:p>
          <a:p>
            <a:pPr indent="0" lvl="0" marL="914400" rtl="0" algn="l">
              <a:spcBef>
                <a:spcPts val="1200"/>
              </a:spcBef>
              <a:spcAft>
                <a:spcPts val="0"/>
              </a:spcAft>
              <a:buNone/>
            </a:pPr>
            <a:r>
              <a:rPr lang="en" sz="1000">
                <a:latin typeface="Arial"/>
                <a:ea typeface="Arial"/>
                <a:cs typeface="Arial"/>
                <a:sym typeface="Arial"/>
              </a:rPr>
              <a:t>Noise Test results showed that at max throttle the drone could reach up to 76dB</a:t>
            </a:r>
            <a:endParaRPr b="1" sz="1000">
              <a:latin typeface="Arial"/>
              <a:ea typeface="Arial"/>
              <a:cs typeface="Arial"/>
              <a:sym typeface="Arial"/>
            </a:endParaRPr>
          </a:p>
          <a:p>
            <a:pPr indent="-292100" lvl="0" marL="457200" rtl="0" algn="l">
              <a:spcBef>
                <a:spcPts val="1200"/>
              </a:spcBef>
              <a:spcAft>
                <a:spcPts val="0"/>
              </a:spcAft>
              <a:buSzPts val="1000"/>
              <a:buFont typeface="Arial"/>
              <a:buChar char="●"/>
            </a:pPr>
            <a:r>
              <a:rPr b="1" lang="en" sz="1000">
                <a:latin typeface="Arial"/>
                <a:ea typeface="Arial"/>
                <a:cs typeface="Arial"/>
                <a:sym typeface="Arial"/>
              </a:rPr>
              <a:t>Manufacturability:</a:t>
            </a:r>
            <a:r>
              <a:rPr lang="en" sz="1000">
                <a:latin typeface="Arial"/>
                <a:ea typeface="Arial"/>
                <a:cs typeface="Arial"/>
                <a:sym typeface="Arial"/>
              </a:rPr>
              <a:t> The drone should be able to be manufactured with equipment within our workspace. </a:t>
            </a:r>
            <a:r>
              <a:rPr lang="en" sz="1000">
                <a:solidFill>
                  <a:srgbClr val="FF0000"/>
                </a:solidFill>
                <a:latin typeface="Arial"/>
                <a:ea typeface="Arial"/>
                <a:cs typeface="Arial"/>
                <a:sym typeface="Arial"/>
              </a:rPr>
              <a:t>Not Verified</a:t>
            </a:r>
            <a:endParaRPr sz="1000">
              <a:solidFill>
                <a:srgbClr val="FF0000"/>
              </a:solidFill>
              <a:latin typeface="Arial"/>
              <a:ea typeface="Arial"/>
              <a:cs typeface="Arial"/>
              <a:sym typeface="Arial"/>
            </a:endParaRPr>
          </a:p>
          <a:p>
            <a:pPr indent="0" lvl="0" marL="914400" rtl="0" algn="l">
              <a:spcBef>
                <a:spcPts val="1200"/>
              </a:spcBef>
              <a:spcAft>
                <a:spcPts val="1200"/>
              </a:spcAft>
              <a:buNone/>
            </a:pPr>
            <a:r>
              <a:rPr lang="en" sz="1000">
                <a:latin typeface="Arial"/>
                <a:ea typeface="Arial"/>
                <a:cs typeface="Arial"/>
                <a:sym typeface="Arial"/>
              </a:rPr>
              <a:t>3D parts manufactured successfully, Envelope Fabricated but needs adjustments, PCB was not verified</a:t>
            </a:r>
            <a:endParaRPr sz="1000">
              <a:latin typeface="Arial"/>
              <a:ea typeface="Arial"/>
              <a:cs typeface="Arial"/>
              <a:sym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sp>
        <p:nvSpPr>
          <p:cNvPr id="177" name="Google Shape;177;p20"/>
          <p:cNvSpPr txBox="1"/>
          <p:nvPr>
            <p:ph type="title"/>
          </p:nvPr>
        </p:nvSpPr>
        <p:spPr>
          <a:xfrm>
            <a:off x="1297500" y="393750"/>
            <a:ext cx="72951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Drone Minimum Speed was V</a:t>
            </a:r>
            <a:r>
              <a:rPr lang="en"/>
              <a:t>erified</a:t>
            </a:r>
            <a:r>
              <a:rPr lang="en"/>
              <a:t> in Simulation</a:t>
            </a:r>
            <a:endParaRPr/>
          </a:p>
        </p:txBody>
      </p:sp>
      <p:sp>
        <p:nvSpPr>
          <p:cNvPr id="178" name="Google Shape;178;p2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V-Rep Simulation was used to show that the </a:t>
            </a:r>
            <a:r>
              <a:rPr lang="en"/>
              <a:t>requirement</a:t>
            </a:r>
            <a:r>
              <a:rPr lang="en"/>
              <a:t> would be met if ideal shape was flown. </a:t>
            </a:r>
            <a:r>
              <a:rPr lang="en"/>
              <a:t>Against a 15 MPH headwind, the drone reaches </a:t>
            </a:r>
            <a:r>
              <a:rPr lang="en"/>
              <a:t>speeds of up to 7.8 MPH.</a:t>
            </a:r>
            <a:endParaRPr/>
          </a:p>
          <a:p>
            <a:pPr indent="0" lvl="0" marL="0" rtl="0" algn="l">
              <a:spcBef>
                <a:spcPts val="1200"/>
              </a:spcBef>
              <a:spcAft>
                <a:spcPts val="1200"/>
              </a:spcAft>
              <a:buNone/>
            </a:pPr>
            <a:r>
              <a:rPr lang="en"/>
              <a:t>V-Rep Simulation was also used to show that the requirement would </a:t>
            </a:r>
            <a:r>
              <a:rPr b="1" lang="en"/>
              <a:t>not</a:t>
            </a:r>
            <a:r>
              <a:rPr lang="en"/>
              <a:t> be met if fabricated envelope V7 was taller than the ideal envelope shape. The drone was not able to move forward due to drag created from a 15 MPH headwind.</a:t>
            </a:r>
            <a:endParaRPr/>
          </a:p>
        </p:txBody>
      </p:sp>
      <p:sp>
        <p:nvSpPr>
          <p:cNvPr id="179" name="Google Shape;179;p20"/>
          <p:cNvSpPr txBox="1"/>
          <p:nvPr/>
        </p:nvSpPr>
        <p:spPr>
          <a:xfrm>
            <a:off x="8091450" y="89875"/>
            <a:ext cx="987300" cy="354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100">
                <a:solidFill>
                  <a:srgbClr val="FFFF00"/>
                </a:solidFill>
              </a:rPr>
              <a:t>Sim Verified</a:t>
            </a:r>
            <a:endParaRPr>
              <a:solidFill>
                <a:srgbClr val="FFFF00"/>
              </a:solidFill>
              <a:latin typeface="Lato"/>
              <a:ea typeface="Lato"/>
              <a:cs typeface="Lato"/>
              <a:sym typeface="Lato"/>
            </a:endParaRPr>
          </a:p>
        </p:txBody>
      </p:sp>
      <p:sp>
        <p:nvSpPr>
          <p:cNvPr id="180" name="Google Shape;180;p20"/>
          <p:cNvSpPr txBox="1"/>
          <p:nvPr/>
        </p:nvSpPr>
        <p:spPr>
          <a:xfrm>
            <a:off x="1328700" y="948675"/>
            <a:ext cx="5725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 sz="1300">
                <a:solidFill>
                  <a:schemeClr val="lt1"/>
                </a:solidFill>
                <a:latin typeface="Lato"/>
                <a:ea typeface="Lato"/>
                <a:cs typeface="Lato"/>
                <a:sym typeface="Lato"/>
              </a:rPr>
              <a:t>Requirement:</a:t>
            </a:r>
            <a:r>
              <a:rPr lang="en" sz="1300">
                <a:solidFill>
                  <a:schemeClr val="lt1"/>
                </a:solidFill>
                <a:latin typeface="Lato"/>
                <a:ea typeface="Lato"/>
                <a:cs typeface="Lato"/>
                <a:sym typeface="Lato"/>
              </a:rPr>
              <a:t> </a:t>
            </a:r>
            <a:r>
              <a:rPr lang="en" sz="1300">
                <a:solidFill>
                  <a:schemeClr val="lt1"/>
                </a:solidFill>
                <a:latin typeface="Lato"/>
                <a:ea typeface="Lato"/>
                <a:cs typeface="Lato"/>
                <a:sym typeface="Lato"/>
              </a:rPr>
              <a:t>Drone shall be able to fly at least 5 mph in winds up to 15 mph.</a:t>
            </a:r>
            <a:endParaRPr sz="1300">
              <a:solidFill>
                <a:schemeClr val="lt1"/>
              </a:solidFill>
              <a:latin typeface="Lato"/>
              <a:ea typeface="Lato"/>
              <a:cs typeface="Lato"/>
              <a:sym typeface="Lato"/>
            </a:endParaRPr>
          </a:p>
        </p:txBody>
      </p:sp>
      <p:sp>
        <p:nvSpPr>
          <p:cNvPr id="181" name="Google Shape;181;p20"/>
          <p:cNvSpPr txBox="1"/>
          <p:nvPr/>
        </p:nvSpPr>
        <p:spPr>
          <a:xfrm>
            <a:off x="1328700" y="3511650"/>
            <a:ext cx="697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Conclusion: V-REP </a:t>
            </a:r>
            <a:r>
              <a:rPr lang="en">
                <a:solidFill>
                  <a:schemeClr val="lt1"/>
                </a:solidFill>
                <a:latin typeface="Lato"/>
                <a:ea typeface="Lato"/>
                <a:cs typeface="Lato"/>
                <a:sym typeface="Lato"/>
              </a:rPr>
              <a:t>successfully</a:t>
            </a:r>
            <a:r>
              <a:rPr lang="en">
                <a:solidFill>
                  <a:schemeClr val="lt1"/>
                </a:solidFill>
                <a:latin typeface="Lato"/>
                <a:ea typeface="Lato"/>
                <a:cs typeface="Lato"/>
                <a:sym typeface="Lato"/>
              </a:rPr>
              <a:t> </a:t>
            </a:r>
            <a:r>
              <a:rPr lang="en">
                <a:solidFill>
                  <a:schemeClr val="lt1"/>
                </a:solidFill>
                <a:latin typeface="Lato"/>
                <a:ea typeface="Lato"/>
                <a:cs typeface="Lato"/>
                <a:sym typeface="Lato"/>
              </a:rPr>
              <a:t>verified</a:t>
            </a:r>
            <a:r>
              <a:rPr lang="en">
                <a:solidFill>
                  <a:schemeClr val="lt1"/>
                </a:solidFill>
                <a:latin typeface="Lato"/>
                <a:ea typeface="Lato"/>
                <a:cs typeface="Lato"/>
                <a:sym typeface="Lato"/>
              </a:rPr>
              <a:t> that our ideal system would meet the </a:t>
            </a:r>
            <a:r>
              <a:rPr lang="en">
                <a:solidFill>
                  <a:schemeClr val="lt1"/>
                </a:solidFill>
                <a:latin typeface="Lato"/>
                <a:ea typeface="Lato"/>
                <a:cs typeface="Lato"/>
                <a:sym typeface="Lato"/>
              </a:rPr>
              <a:t>technical</a:t>
            </a:r>
            <a:r>
              <a:rPr lang="en">
                <a:solidFill>
                  <a:schemeClr val="lt1"/>
                </a:solidFill>
                <a:latin typeface="Lato"/>
                <a:ea typeface="Lato"/>
                <a:cs typeface="Lato"/>
                <a:sym typeface="Lato"/>
              </a:rPr>
              <a:t> requirement and our fabricated system would not.</a:t>
            </a:r>
            <a:endParaRPr>
              <a:solidFill>
                <a:schemeClr val="lt1"/>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85" name="Shape 185"/>
        <p:cNvGrpSpPr/>
        <p:nvPr/>
      </p:nvGrpSpPr>
      <p:grpSpPr>
        <a:xfrm>
          <a:off x="0" y="0"/>
          <a:ext cx="0" cy="0"/>
          <a:chOff x="0" y="0"/>
          <a:chExt cx="0" cy="0"/>
        </a:xfrm>
      </p:grpSpPr>
      <p:sp>
        <p:nvSpPr>
          <p:cNvPr id="186" name="Google Shape;186;p2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An Overview of Simulation Testing is Represented within this </a:t>
            </a:r>
            <a:r>
              <a:rPr lang="en"/>
              <a:t>System Block Diagram</a:t>
            </a:r>
            <a:endParaRPr/>
          </a:p>
        </p:txBody>
      </p:sp>
      <p:pic>
        <p:nvPicPr>
          <p:cNvPr id="187" name="Google Shape;187;p21"/>
          <p:cNvPicPr preferRelativeResize="0"/>
          <p:nvPr/>
        </p:nvPicPr>
        <p:blipFill>
          <a:blip r:embed="rId3">
            <a:alphaModFix/>
          </a:blip>
          <a:stretch>
            <a:fillRect/>
          </a:stretch>
        </p:blipFill>
        <p:spPr>
          <a:xfrm>
            <a:off x="2589404" y="1407488"/>
            <a:ext cx="3225576" cy="3233150"/>
          </a:xfrm>
          <a:prstGeom prst="rect">
            <a:avLst/>
          </a:prstGeom>
          <a:noFill/>
          <a:ln>
            <a:noFill/>
          </a:ln>
        </p:spPr>
      </p:pic>
      <p:sp>
        <p:nvSpPr>
          <p:cNvPr id="188" name="Google Shape;188;p21"/>
          <p:cNvSpPr/>
          <p:nvPr/>
        </p:nvSpPr>
        <p:spPr>
          <a:xfrm>
            <a:off x="2589388" y="1357550"/>
            <a:ext cx="3225600" cy="2319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9" name="Google Shape;189;p21"/>
          <p:cNvSpPr txBox="1"/>
          <p:nvPr/>
        </p:nvSpPr>
        <p:spPr>
          <a:xfrm>
            <a:off x="88425" y="1252325"/>
            <a:ext cx="23454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1. </a:t>
            </a:r>
            <a:r>
              <a:rPr lang="en">
                <a:solidFill>
                  <a:schemeClr val="lt1"/>
                </a:solidFill>
                <a:latin typeface="Lato"/>
                <a:ea typeface="Lato"/>
                <a:cs typeface="Lato"/>
                <a:sym typeface="Lato"/>
              </a:rPr>
              <a:t>Testing begins in V-rep with defining scene objects with Lua commands and importing those objects from CAD models</a:t>
            </a:r>
            <a:endParaRPr>
              <a:solidFill>
                <a:schemeClr val="lt1"/>
              </a:solidFill>
              <a:latin typeface="Lato"/>
              <a:ea typeface="Lato"/>
              <a:cs typeface="Lato"/>
              <a:sym typeface="Lato"/>
            </a:endParaRPr>
          </a:p>
        </p:txBody>
      </p:sp>
      <p:cxnSp>
        <p:nvCxnSpPr>
          <p:cNvPr id="190" name="Google Shape;190;p21"/>
          <p:cNvCxnSpPr>
            <a:endCxn id="188" idx="1"/>
          </p:cNvCxnSpPr>
          <p:nvPr/>
        </p:nvCxnSpPr>
        <p:spPr>
          <a:xfrm>
            <a:off x="2262988" y="1469000"/>
            <a:ext cx="326400" cy="4500"/>
          </a:xfrm>
          <a:prstGeom prst="straightConnector1">
            <a:avLst/>
          </a:prstGeom>
          <a:noFill/>
          <a:ln cap="flat" cmpd="sng" w="19050">
            <a:solidFill>
              <a:srgbClr val="FF0000"/>
            </a:solidFill>
            <a:prstDash val="solid"/>
            <a:round/>
            <a:headEnd len="med" w="med" type="none"/>
            <a:tailEnd len="med" w="med" type="triangle"/>
          </a:ln>
        </p:spPr>
      </p:cxnSp>
      <p:sp>
        <p:nvSpPr>
          <p:cNvPr id="191" name="Google Shape;191;p21"/>
          <p:cNvSpPr txBox="1"/>
          <p:nvPr/>
        </p:nvSpPr>
        <p:spPr>
          <a:xfrm>
            <a:off x="176700" y="2393025"/>
            <a:ext cx="2193000" cy="169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2. </a:t>
            </a:r>
            <a:r>
              <a:rPr lang="en">
                <a:solidFill>
                  <a:schemeClr val="lt1"/>
                </a:solidFill>
                <a:latin typeface="Lato"/>
                <a:ea typeface="Lato"/>
                <a:cs typeface="Lato"/>
                <a:sym typeface="Lato"/>
              </a:rPr>
              <a:t>Lua functions are written as child scripts to operate with the defined objects. Servos and propellers are operated using these functions.</a:t>
            </a:r>
            <a:endParaRPr>
              <a:solidFill>
                <a:schemeClr val="lt1"/>
              </a:solidFill>
              <a:latin typeface="Lato"/>
              <a:ea typeface="Lato"/>
              <a:cs typeface="Lato"/>
              <a:sym typeface="Lato"/>
            </a:endParaRPr>
          </a:p>
          <a:p>
            <a:pPr indent="0" lvl="0" marL="0" rtl="0" algn="l">
              <a:spcBef>
                <a:spcPts val="0"/>
              </a:spcBef>
              <a:spcAft>
                <a:spcPts val="0"/>
              </a:spcAft>
              <a:buNone/>
            </a:pPr>
            <a:r>
              <a:t/>
            </a:r>
            <a:endParaRPr>
              <a:solidFill>
                <a:schemeClr val="lt1"/>
              </a:solidFill>
              <a:latin typeface="Lato"/>
              <a:ea typeface="Lato"/>
              <a:cs typeface="Lato"/>
              <a:sym typeface="Lato"/>
            </a:endParaRPr>
          </a:p>
        </p:txBody>
      </p:sp>
      <p:sp>
        <p:nvSpPr>
          <p:cNvPr id="192" name="Google Shape;192;p21"/>
          <p:cNvSpPr/>
          <p:nvPr/>
        </p:nvSpPr>
        <p:spPr>
          <a:xfrm>
            <a:off x="2704300" y="1623625"/>
            <a:ext cx="1867800" cy="1693200"/>
          </a:xfrm>
          <a:prstGeom prst="rect">
            <a:avLst/>
          </a:prstGeom>
          <a:noFill/>
          <a:ln cap="flat" cmpd="sng" w="9525">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93" name="Google Shape;193;p21"/>
          <p:cNvCxnSpPr/>
          <p:nvPr/>
        </p:nvCxnSpPr>
        <p:spPr>
          <a:xfrm>
            <a:off x="2246950" y="2802150"/>
            <a:ext cx="441300" cy="5100"/>
          </a:xfrm>
          <a:prstGeom prst="straightConnector1">
            <a:avLst/>
          </a:prstGeom>
          <a:noFill/>
          <a:ln cap="flat" cmpd="sng" w="19050">
            <a:solidFill>
              <a:srgbClr val="FF9900"/>
            </a:solidFill>
            <a:prstDash val="solid"/>
            <a:round/>
            <a:headEnd len="med" w="med" type="none"/>
            <a:tailEnd len="med" w="med" type="triangle"/>
          </a:ln>
        </p:spPr>
      </p:cxnSp>
      <p:sp>
        <p:nvSpPr>
          <p:cNvPr id="194" name="Google Shape;194;p21"/>
          <p:cNvSpPr/>
          <p:nvPr/>
        </p:nvSpPr>
        <p:spPr>
          <a:xfrm>
            <a:off x="2589350" y="3378550"/>
            <a:ext cx="3225600" cy="12621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5" name="Google Shape;195;p21"/>
          <p:cNvSpPr txBox="1"/>
          <p:nvPr/>
        </p:nvSpPr>
        <p:spPr>
          <a:xfrm>
            <a:off x="6354300" y="1814000"/>
            <a:ext cx="1982100" cy="233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
                <a:solidFill>
                  <a:schemeClr val="lt1"/>
                </a:solidFill>
                <a:latin typeface="Lato"/>
                <a:ea typeface="Lato"/>
                <a:cs typeface="Lato"/>
                <a:sym typeface="Lato"/>
              </a:rPr>
              <a:t>3. In order to apply closed loop remote control or autonomous functions, C/C++ </a:t>
            </a:r>
            <a:r>
              <a:rPr lang="en">
                <a:solidFill>
                  <a:schemeClr val="lt1"/>
                </a:solidFill>
                <a:latin typeface="Lato"/>
                <a:ea typeface="Lato"/>
                <a:cs typeface="Lato"/>
                <a:sym typeface="Lato"/>
              </a:rPr>
              <a:t>remote</a:t>
            </a:r>
            <a:r>
              <a:rPr lang="en">
                <a:solidFill>
                  <a:schemeClr val="lt1"/>
                </a:solidFill>
                <a:latin typeface="Lato"/>
                <a:ea typeface="Lato"/>
                <a:cs typeface="Lato"/>
                <a:sym typeface="Lato"/>
              </a:rPr>
              <a:t> API is used to interface with the Lua functions by providing input and output using built in remote API functions.</a:t>
            </a:r>
            <a:endParaRPr>
              <a:solidFill>
                <a:schemeClr val="lt1"/>
              </a:solidFill>
              <a:latin typeface="Lato"/>
              <a:ea typeface="Lato"/>
              <a:cs typeface="Lato"/>
              <a:sym typeface="Lato"/>
            </a:endParaRPr>
          </a:p>
        </p:txBody>
      </p:sp>
      <p:cxnSp>
        <p:nvCxnSpPr>
          <p:cNvPr id="196" name="Google Shape;196;p21"/>
          <p:cNvCxnSpPr>
            <a:stCxn id="195" idx="1"/>
          </p:cNvCxnSpPr>
          <p:nvPr/>
        </p:nvCxnSpPr>
        <p:spPr>
          <a:xfrm rot="10800000">
            <a:off x="5849700" y="2977550"/>
            <a:ext cx="504600" cy="6300"/>
          </a:xfrm>
          <a:prstGeom prst="straightConnector1">
            <a:avLst/>
          </a:prstGeom>
          <a:noFill/>
          <a:ln cap="flat" cmpd="sng" w="19050">
            <a:solidFill>
              <a:srgbClr val="9900FF"/>
            </a:solidFill>
            <a:prstDash val="solid"/>
            <a:round/>
            <a:headEnd len="med" w="med" type="none"/>
            <a:tailEnd len="med" w="med" type="triangle"/>
          </a:ln>
        </p:spPr>
      </p:cxnSp>
      <p:sp>
        <p:nvSpPr>
          <p:cNvPr id="197" name="Google Shape;197;p21"/>
          <p:cNvSpPr/>
          <p:nvPr/>
        </p:nvSpPr>
        <p:spPr>
          <a:xfrm>
            <a:off x="4394725" y="1814000"/>
            <a:ext cx="1420200" cy="2826600"/>
          </a:xfrm>
          <a:prstGeom prst="rect">
            <a:avLst/>
          </a:prstGeom>
          <a:noFill/>
          <a:ln cap="flat" cmpd="sng" w="9525">
            <a:solidFill>
              <a:srgbClr val="99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1"/>
          <p:cNvSpPr/>
          <p:nvPr/>
        </p:nvSpPr>
        <p:spPr>
          <a:xfrm>
            <a:off x="4394725" y="3378550"/>
            <a:ext cx="1420200" cy="1262100"/>
          </a:xfrm>
          <a:prstGeom prst="rect">
            <a:avLst/>
          </a:prstGeom>
          <a:no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9" name="Google Shape;199;p21"/>
          <p:cNvSpPr txBox="1"/>
          <p:nvPr/>
        </p:nvSpPr>
        <p:spPr>
          <a:xfrm>
            <a:off x="0" y="8850"/>
            <a:ext cx="13275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sz="1600">
                <a:solidFill>
                  <a:schemeClr val="lt1"/>
                </a:solidFill>
                <a:latin typeface="Lato"/>
                <a:ea typeface="Lato"/>
                <a:cs typeface="Lato"/>
                <a:sym typeface="Lato"/>
              </a:rPr>
              <a:t>Hidden slide</a:t>
            </a:r>
            <a:endParaRPr b="1" sz="1600">
              <a:solidFill>
                <a:schemeClr val="lt1"/>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